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68" r:id="rId2"/>
  </p:sldIdLst>
  <p:sldSz cx="36576000" cy="29260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1538" userDrawn="1">
          <p15:clr>
            <a:srgbClr val="A4A3A4"/>
          </p15:clr>
        </p15:guide>
        <p15:guide id="3" pos="4463" userDrawn="1">
          <p15:clr>
            <a:srgbClr val="A4A3A4"/>
          </p15:clr>
        </p15:guide>
        <p15:guide id="4" pos="196" userDrawn="1">
          <p15:clr>
            <a:srgbClr val="A4A3A4"/>
          </p15:clr>
        </p15:guide>
        <p15:guide id="5" pos="551" userDrawn="1">
          <p15:clr>
            <a:srgbClr val="A4A3A4"/>
          </p15:clr>
        </p15:guide>
        <p15:guide id="6" orient="horz" pos="92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652E"/>
    <a:srgbClr val="FFF9C4"/>
    <a:srgbClr val="FFD54F"/>
    <a:srgbClr val="263238"/>
    <a:srgbClr val="311B92"/>
    <a:srgbClr val="8B1616"/>
    <a:srgbClr val="8C1616"/>
    <a:srgbClr val="B71C1C"/>
    <a:srgbClr val="FFB300"/>
    <a:srgbClr val="FFE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30" autoAdjust="0"/>
    <p:restoredTop sz="96327" autoAdjust="0"/>
  </p:normalViewPr>
  <p:slideViewPr>
    <p:cSldViewPr snapToGrid="0" showGuides="1">
      <p:cViewPr>
        <p:scale>
          <a:sx n="43" d="100"/>
          <a:sy n="43" d="100"/>
        </p:scale>
        <p:origin x="240" y="-2336"/>
      </p:cViewPr>
      <p:guideLst>
        <p:guide pos="11538"/>
        <p:guide pos="4463"/>
        <p:guide pos="196"/>
        <p:guide pos="551"/>
        <p:guide orient="horz" pos="92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10/8/19</a:t>
            </a:fld>
            <a:endParaRPr lang="en-US"/>
          </a:p>
        </p:txBody>
      </p:sp>
      <p:sp>
        <p:nvSpPr>
          <p:cNvPr id="4" name="Slide Image Placeholder 3"/>
          <p:cNvSpPr>
            <a:spLocks noGrp="1" noRot="1" noChangeAspect="1"/>
          </p:cNvSpPr>
          <p:nvPr>
            <p:ph type="sldImg" idx="2"/>
          </p:nvPr>
        </p:nvSpPr>
        <p:spPr>
          <a:xfrm>
            <a:off x="1500188" y="1143000"/>
            <a:ext cx="38576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783732" rtl="0" eaLnBrk="1" latinLnBrk="0" hangingPunct="1">
      <a:defRPr sz="1029" kern="1200">
        <a:solidFill>
          <a:schemeClr val="tx1"/>
        </a:solidFill>
        <a:latin typeface="+mn-lt"/>
        <a:ea typeface="+mn-ea"/>
        <a:cs typeface="+mn-cs"/>
      </a:defRPr>
    </a:lvl1pPr>
    <a:lvl2pPr marL="391866" algn="l" defTabSz="783732" rtl="0" eaLnBrk="1" latinLnBrk="0" hangingPunct="1">
      <a:defRPr sz="1029" kern="1200">
        <a:solidFill>
          <a:schemeClr val="tx1"/>
        </a:solidFill>
        <a:latin typeface="+mn-lt"/>
        <a:ea typeface="+mn-ea"/>
        <a:cs typeface="+mn-cs"/>
      </a:defRPr>
    </a:lvl2pPr>
    <a:lvl3pPr marL="783732" algn="l" defTabSz="783732" rtl="0" eaLnBrk="1" latinLnBrk="0" hangingPunct="1">
      <a:defRPr sz="1029" kern="1200">
        <a:solidFill>
          <a:schemeClr val="tx1"/>
        </a:solidFill>
        <a:latin typeface="+mn-lt"/>
        <a:ea typeface="+mn-ea"/>
        <a:cs typeface="+mn-cs"/>
      </a:defRPr>
    </a:lvl3pPr>
    <a:lvl4pPr marL="1175598" algn="l" defTabSz="783732" rtl="0" eaLnBrk="1" latinLnBrk="0" hangingPunct="1">
      <a:defRPr sz="1029" kern="1200">
        <a:solidFill>
          <a:schemeClr val="tx1"/>
        </a:solidFill>
        <a:latin typeface="+mn-lt"/>
        <a:ea typeface="+mn-ea"/>
        <a:cs typeface="+mn-cs"/>
      </a:defRPr>
    </a:lvl4pPr>
    <a:lvl5pPr marL="1567464" algn="l" defTabSz="783732" rtl="0" eaLnBrk="1" latinLnBrk="0" hangingPunct="1">
      <a:defRPr sz="1029" kern="1200">
        <a:solidFill>
          <a:schemeClr val="tx1"/>
        </a:solidFill>
        <a:latin typeface="+mn-lt"/>
        <a:ea typeface="+mn-ea"/>
        <a:cs typeface="+mn-cs"/>
      </a:defRPr>
    </a:lvl5pPr>
    <a:lvl6pPr marL="1959331" algn="l" defTabSz="783732" rtl="0" eaLnBrk="1" latinLnBrk="0" hangingPunct="1">
      <a:defRPr sz="1029" kern="1200">
        <a:solidFill>
          <a:schemeClr val="tx1"/>
        </a:solidFill>
        <a:latin typeface="+mn-lt"/>
        <a:ea typeface="+mn-ea"/>
        <a:cs typeface="+mn-cs"/>
      </a:defRPr>
    </a:lvl6pPr>
    <a:lvl7pPr marL="2351197" algn="l" defTabSz="783732" rtl="0" eaLnBrk="1" latinLnBrk="0" hangingPunct="1">
      <a:defRPr sz="1029" kern="1200">
        <a:solidFill>
          <a:schemeClr val="tx1"/>
        </a:solidFill>
        <a:latin typeface="+mn-lt"/>
        <a:ea typeface="+mn-ea"/>
        <a:cs typeface="+mn-cs"/>
      </a:defRPr>
    </a:lvl7pPr>
    <a:lvl8pPr marL="2743063" algn="l" defTabSz="783732" rtl="0" eaLnBrk="1" latinLnBrk="0" hangingPunct="1">
      <a:defRPr sz="1029" kern="1200">
        <a:solidFill>
          <a:schemeClr val="tx1"/>
        </a:solidFill>
        <a:latin typeface="+mn-lt"/>
        <a:ea typeface="+mn-ea"/>
        <a:cs typeface="+mn-cs"/>
      </a:defRPr>
    </a:lvl8pPr>
    <a:lvl9pPr marL="3134929" algn="l" defTabSz="783732" rtl="0" eaLnBrk="1" latinLnBrk="0" hangingPunct="1">
      <a:defRPr sz="102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0188" y="1143000"/>
            <a:ext cx="3857625"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Future work: train on larger resolution images, more aggressive augmentation, more sophisticated weighting scheme, combine w/ line detector … </a:t>
            </a:r>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a:p>
        </p:txBody>
      </p:sp>
    </p:spTree>
    <p:extLst>
      <p:ext uri="{BB962C8B-B14F-4D97-AF65-F5344CB8AC3E}">
        <p14:creationId xmlns:p14="http://schemas.microsoft.com/office/powerpoint/2010/main" val="136651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788749"/>
            <a:ext cx="31089600" cy="10187093"/>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5368695"/>
            <a:ext cx="27432000" cy="7064585"/>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10/8/19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458135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10/8/19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764824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557867"/>
            <a:ext cx="7886700" cy="2479717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557867"/>
            <a:ext cx="23202900" cy="2479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10/8/19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05744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10/8/19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874337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7294888"/>
            <a:ext cx="31546800" cy="1217167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19581715"/>
            <a:ext cx="31546800" cy="640079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10/8/19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2010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7789333"/>
            <a:ext cx="15544800" cy="18565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7789333"/>
            <a:ext cx="15544800" cy="18565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10/8/19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832928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557873"/>
            <a:ext cx="31546800" cy="5655735"/>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7172962"/>
            <a:ext cx="15473360" cy="351535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519368" y="10688320"/>
            <a:ext cx="15473360" cy="157209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7172962"/>
            <a:ext cx="15549564" cy="351535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16602" y="10688320"/>
            <a:ext cx="15549564" cy="157209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10/8/19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215441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10/8/19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15157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10/8/19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184745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950720"/>
            <a:ext cx="11796712" cy="682752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4213020"/>
            <a:ext cx="18516600" cy="20794133"/>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8778240"/>
            <a:ext cx="11796712" cy="16262775"/>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10/8/19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320762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950720"/>
            <a:ext cx="11796712" cy="682752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4213020"/>
            <a:ext cx="18516600" cy="20794133"/>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8778240"/>
            <a:ext cx="11796712" cy="16262775"/>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10/8/19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717329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557873"/>
            <a:ext cx="31546800" cy="56557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7789333"/>
            <a:ext cx="31546800" cy="185657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27120433"/>
            <a:ext cx="8229600" cy="1557867"/>
          </a:xfrm>
          <a:prstGeom prst="rect">
            <a:avLst/>
          </a:prstGeom>
        </p:spPr>
        <p:txBody>
          <a:bodyPr vert="horz" lIns="91440" tIns="45720" rIns="91440" bIns="45720" rtlCol="0" anchor="ctr"/>
          <a:lstStyle>
            <a:lvl1pPr algn="l">
              <a:defRPr sz="4800">
                <a:solidFill>
                  <a:schemeClr val="tx1">
                    <a:tint val="75000"/>
                  </a:schemeClr>
                </a:solidFill>
              </a:defRPr>
            </a:lvl1pPr>
          </a:lstStyle>
          <a:p>
            <a:fld id="{3F135061-2F74-46D4-9F8F-C77EF304855D}" type="datetimeFigureOut">
              <a:rPr lang="en-US" smtClean="0"/>
              <a:t>10/8/19</a:t>
            </a:fld>
            <a:endParaRPr lang="en-US"/>
          </a:p>
        </p:txBody>
      </p:sp>
      <p:sp>
        <p:nvSpPr>
          <p:cNvPr id="5" name="Footer Placeholder 4"/>
          <p:cNvSpPr>
            <a:spLocks noGrp="1"/>
          </p:cNvSpPr>
          <p:nvPr>
            <p:ph type="ftr" sz="quarter" idx="3"/>
          </p:nvPr>
        </p:nvSpPr>
        <p:spPr>
          <a:xfrm>
            <a:off x="12115800" y="27120433"/>
            <a:ext cx="12344400" cy="1557867"/>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27120433"/>
            <a:ext cx="8229600" cy="1557867"/>
          </a:xfrm>
          <a:prstGeom prst="rect">
            <a:avLst/>
          </a:prstGeom>
        </p:spPr>
        <p:txBody>
          <a:bodyPr vert="horz" lIns="91440" tIns="45720" rIns="91440" bIns="45720" rtlCol="0" anchor="ctr"/>
          <a:lstStyle>
            <a:lvl1pPr algn="r">
              <a:defRPr sz="480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27752812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emf"/><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sv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image" Target="../media/image3.jpeg"/><Relationship Id="rId15" Type="http://schemas.openxmlformats.org/officeDocument/2006/relationships/image" Target="../media/image13.png"/><Relationship Id="rId10" Type="http://schemas.openxmlformats.org/officeDocument/2006/relationships/image" Target="../media/image8.jpe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A652E"/>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8733BE-059C-47B7-9415-5ADF2F3024F1}"/>
              </a:ext>
            </a:extLst>
          </p:cNvPr>
          <p:cNvSpPr/>
          <p:nvPr/>
        </p:nvSpPr>
        <p:spPr>
          <a:xfrm>
            <a:off x="-14412" y="3818020"/>
            <a:ext cx="11248471" cy="25442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04800" tIns="533400" rIns="304800" rtlCol="0" anchor="t" anchorCtr="0"/>
          <a:lstStyle/>
          <a:p>
            <a:pPr>
              <a:spcAft>
                <a:spcPts val="1000"/>
              </a:spcAft>
            </a:pPr>
            <a:endParaRPr lang="en-US" sz="4000" dirty="0">
              <a:solidFill>
                <a:schemeClr val="tx1"/>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1729545" y="5024866"/>
            <a:ext cx="14365703" cy="6608290"/>
          </a:xfrm>
        </p:spPr>
        <p:txBody>
          <a:bodyPr anchor="t">
            <a:noAutofit/>
          </a:bodyPr>
          <a:lstStyle/>
          <a:p>
            <a:pPr algn="l">
              <a:lnSpc>
                <a:spcPct val="100000"/>
              </a:lnSpc>
            </a:pPr>
            <a:r>
              <a:rPr lang="en-US" sz="9600" dirty="0">
                <a:solidFill>
                  <a:schemeClr val="bg1"/>
                </a:solidFill>
                <a:latin typeface="Avenir Book" panose="02000503020000020003" pitchFamily="2" charset="0"/>
                <a:ea typeface="Roboto" panose="02000000000000000000" pitchFamily="2" charset="0"/>
                <a:cs typeface="Arial" panose="020B0604020202020204" pitchFamily="34" charset="0"/>
              </a:rPr>
              <a:t>Deep </a:t>
            </a:r>
            <a:r>
              <a:rPr lang="en-US" sz="9600" dirty="0">
                <a:solidFill>
                  <a:schemeClr val="bg1"/>
                </a:solidFill>
                <a:latin typeface="Avenir Black" panose="02000503020000020003" pitchFamily="2" charset="0"/>
                <a:ea typeface="Roboto" panose="02000000000000000000" pitchFamily="2" charset="0"/>
                <a:cs typeface="Arial" panose="020B0604020202020204" pitchFamily="34" charset="0"/>
              </a:rPr>
              <a:t>neural networks </a:t>
            </a:r>
            <a:r>
              <a:rPr lang="en-US" sz="9600" dirty="0">
                <a:solidFill>
                  <a:schemeClr val="bg1"/>
                </a:solidFill>
                <a:latin typeface="Avenir Book" panose="02000503020000020003" pitchFamily="2" charset="0"/>
                <a:ea typeface="Roboto" panose="02000000000000000000" pitchFamily="2" charset="0"/>
                <a:cs typeface="Arial" panose="020B0604020202020204" pitchFamily="34" charset="0"/>
              </a:rPr>
              <a:t>can </a:t>
            </a:r>
            <a:r>
              <a:rPr lang="en-US" sz="9600" dirty="0">
                <a:solidFill>
                  <a:schemeClr val="bg1"/>
                </a:solidFill>
                <a:latin typeface="Avenir Black" panose="02000503020000020003" pitchFamily="2" charset="0"/>
                <a:ea typeface="Roboto" panose="02000000000000000000" pitchFamily="2" charset="0"/>
                <a:cs typeface="Arial" panose="020B0604020202020204" pitchFamily="34" charset="0"/>
              </a:rPr>
              <a:t>automatically</a:t>
            </a:r>
            <a:r>
              <a:rPr lang="en-US" sz="9600" dirty="0">
                <a:solidFill>
                  <a:schemeClr val="bg1"/>
                </a:solidFill>
                <a:latin typeface="Avenir Book" panose="02000503020000020003" pitchFamily="2" charset="0"/>
                <a:ea typeface="Roboto" panose="02000000000000000000" pitchFamily="2" charset="0"/>
                <a:cs typeface="Arial" panose="020B0604020202020204" pitchFamily="34" charset="0"/>
              </a:rPr>
              <a:t> find </a:t>
            </a:r>
            <a:r>
              <a:rPr lang="en-US" sz="9600" dirty="0">
                <a:solidFill>
                  <a:schemeClr val="bg1"/>
                </a:solidFill>
                <a:latin typeface="Avenir Black" panose="02000503020000020003" pitchFamily="2" charset="0"/>
                <a:ea typeface="Roboto" panose="02000000000000000000" pitchFamily="2" charset="0"/>
                <a:cs typeface="Arial" panose="020B0604020202020204" pitchFamily="34" charset="0"/>
              </a:rPr>
              <a:t>regions</a:t>
            </a:r>
            <a:r>
              <a:rPr lang="en-US" sz="9600" b="1" dirty="0">
                <a:solidFill>
                  <a:schemeClr val="bg1"/>
                </a:solidFill>
                <a:latin typeface="Avenir Black" panose="02000503020000020003" pitchFamily="2" charset="0"/>
                <a:ea typeface="Roboto" panose="02000000000000000000" pitchFamily="2" charset="0"/>
                <a:cs typeface="Arial" panose="020B0604020202020204" pitchFamily="34" charset="0"/>
              </a:rPr>
              <a:t> </a:t>
            </a:r>
            <a:r>
              <a:rPr lang="en-US" sz="9600" dirty="0">
                <a:solidFill>
                  <a:schemeClr val="bg1"/>
                </a:solidFill>
                <a:latin typeface="Avenir Book" panose="02000503020000020003" pitchFamily="2" charset="0"/>
                <a:ea typeface="Roboto" panose="02000000000000000000" pitchFamily="2" charset="0"/>
                <a:cs typeface="Arial" panose="020B0604020202020204" pitchFamily="34" charset="0"/>
              </a:rPr>
              <a:t>of the </a:t>
            </a:r>
            <a:r>
              <a:rPr lang="en-US" sz="9600" dirty="0">
                <a:solidFill>
                  <a:schemeClr val="bg1"/>
                </a:solidFill>
                <a:latin typeface="Avenir Black" panose="02000503020000020003" pitchFamily="2" charset="0"/>
                <a:ea typeface="Roboto" panose="02000000000000000000" pitchFamily="2" charset="0"/>
                <a:cs typeface="Arial" panose="020B0604020202020204" pitchFamily="34" charset="0"/>
              </a:rPr>
              <a:t>chest</a:t>
            </a:r>
            <a:r>
              <a:rPr lang="en-US" sz="9600" b="1" dirty="0">
                <a:solidFill>
                  <a:schemeClr val="bg1"/>
                </a:solidFill>
                <a:latin typeface="Avenir Black" panose="02000503020000020003" pitchFamily="2" charset="0"/>
                <a:ea typeface="Roboto" panose="02000000000000000000" pitchFamily="2" charset="0"/>
                <a:cs typeface="Arial" panose="020B0604020202020204" pitchFamily="34" charset="0"/>
              </a:rPr>
              <a:t> </a:t>
            </a:r>
            <a:r>
              <a:rPr lang="en-US" sz="9600" dirty="0">
                <a:solidFill>
                  <a:schemeClr val="bg1"/>
                </a:solidFill>
                <a:latin typeface="Avenir Book" panose="02000503020000020003" pitchFamily="2" charset="0"/>
                <a:ea typeface="Roboto" panose="02000000000000000000" pitchFamily="2" charset="0"/>
                <a:cs typeface="Arial" panose="020B0604020202020204" pitchFamily="34" charset="0"/>
              </a:rPr>
              <a:t>in pediatric </a:t>
            </a:r>
            <a:r>
              <a:rPr lang="en-US" sz="9600" dirty="0">
                <a:solidFill>
                  <a:schemeClr val="bg1"/>
                </a:solidFill>
                <a:latin typeface="Avenir Black" panose="02000503020000020003" pitchFamily="2" charset="0"/>
                <a:ea typeface="Roboto" panose="02000000000000000000" pitchFamily="2" charset="0"/>
                <a:cs typeface="Arial" panose="020B0604020202020204" pitchFamily="34" charset="0"/>
              </a:rPr>
              <a:t>radiographs</a:t>
            </a:r>
            <a:r>
              <a:rPr lang="en-US" sz="9600" dirty="0">
                <a:solidFill>
                  <a:schemeClr val="bg1"/>
                </a:solidFill>
                <a:latin typeface="Avenir Book" panose="02000503020000020003" pitchFamily="2" charset="0"/>
                <a:ea typeface="Roboto" panose="02000000000000000000" pitchFamily="2" charset="0"/>
                <a:cs typeface="Arial" panose="020B0604020202020204" pitchFamily="34" charset="0"/>
              </a:rPr>
              <a:t>.</a:t>
            </a:r>
          </a:p>
        </p:txBody>
      </p:sp>
      <p:sp>
        <p:nvSpPr>
          <p:cNvPr id="2" name="Rectangle 1">
            <a:extLst>
              <a:ext uri="{FF2B5EF4-FFF2-40B4-BE49-F238E27FC236}">
                <a16:creationId xmlns:a16="http://schemas.microsoft.com/office/drawing/2014/main" id="{B0C5B857-0E51-4898-BAEF-B471D5E63813}"/>
              </a:ext>
            </a:extLst>
          </p:cNvPr>
          <p:cNvSpPr/>
          <p:nvPr/>
        </p:nvSpPr>
        <p:spPr>
          <a:xfrm>
            <a:off x="25220022" y="3818021"/>
            <a:ext cx="11355978" cy="25442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04800" tIns="533400" rIns="304800" rtlCol="0" anchor="t" anchorCtr="0"/>
          <a:lstStyle/>
          <a:p>
            <a:pPr>
              <a:spcAft>
                <a:spcPts val="1000"/>
              </a:spcAft>
            </a:pPr>
            <a:endParaRPr lang="en-US" sz="4000" dirty="0">
              <a:solidFill>
                <a:schemeClr val="tx1"/>
              </a:solidFill>
              <a:latin typeface="Arial" panose="020B0604020202020204" pitchFamily="34" charset="0"/>
              <a:cs typeface="Arial" panose="020B0604020202020204" pitchFamily="34" charset="0"/>
            </a:endParaRPr>
          </a:p>
        </p:txBody>
      </p:sp>
      <p:sp>
        <p:nvSpPr>
          <p:cNvPr id="3" name="Rectangle 2"/>
          <p:cNvSpPr/>
          <p:nvPr/>
        </p:nvSpPr>
        <p:spPr>
          <a:xfrm>
            <a:off x="680099" y="8547800"/>
            <a:ext cx="10494488" cy="5350183"/>
          </a:xfrm>
          <a:prstGeom prst="rect">
            <a:avLst/>
          </a:prstGeom>
        </p:spPr>
        <p:txBody>
          <a:bodyPr wrap="square">
            <a:spAutoFit/>
          </a:bodyPr>
          <a:lstStyle/>
          <a:p>
            <a:pPr marL="571500" indent="-571500">
              <a:spcAft>
                <a:spcPts val="1000"/>
              </a:spcAft>
              <a:buFont typeface="Arial" panose="020B0604020202020204" pitchFamily="34" charset="0"/>
              <a:buChar char="•"/>
            </a:pPr>
            <a:r>
              <a:rPr lang="en-US" sz="4000" dirty="0">
                <a:latin typeface="Avenir Book" panose="02000503020000020003" pitchFamily="2" charset="0"/>
                <a:cs typeface="Arial" panose="020B0604020202020204" pitchFamily="34" charset="0"/>
              </a:rPr>
              <a:t>Critically ill patients need catheters &amp; tubes (“lines”) to sustain life</a:t>
            </a:r>
          </a:p>
          <a:p>
            <a:pPr marL="1028700" lvl="1" indent="-571500">
              <a:spcAft>
                <a:spcPts val="1000"/>
              </a:spcAft>
              <a:buFont typeface="Wingdings" pitchFamily="2" charset="2"/>
              <a:buChar char="Ø"/>
            </a:pPr>
            <a:r>
              <a:rPr lang="en-US" sz="3600" dirty="0">
                <a:latin typeface="Avenir Book" panose="02000503020000020003" pitchFamily="2" charset="0"/>
                <a:cs typeface="Arial" panose="020B0604020202020204" pitchFamily="34" charset="0"/>
              </a:rPr>
              <a:t>monitoring their placement is </a:t>
            </a:r>
            <a:r>
              <a:rPr lang="en-US" sz="3600" b="1" dirty="0">
                <a:latin typeface="Avenir Black" panose="02000503020000020003" pitchFamily="2" charset="0"/>
                <a:cs typeface="Arial" panose="020B0604020202020204" pitchFamily="34" charset="0"/>
              </a:rPr>
              <a:t>time-consuming </a:t>
            </a:r>
            <a:r>
              <a:rPr lang="en-US" sz="3600" dirty="0">
                <a:latin typeface="Avenir Book" panose="02000503020000020003" pitchFamily="2" charset="0"/>
                <a:cs typeface="Arial" panose="020B0604020202020204" pitchFamily="34" charset="0"/>
              </a:rPr>
              <a:t>&amp; </a:t>
            </a:r>
            <a:r>
              <a:rPr lang="en-US" sz="3600" b="1" dirty="0">
                <a:latin typeface="Avenir Black" panose="02000503020000020003" pitchFamily="2" charset="0"/>
                <a:cs typeface="Arial" panose="020B0604020202020204" pitchFamily="34" charset="0"/>
              </a:rPr>
              <a:t>labor-intensive</a:t>
            </a:r>
          </a:p>
          <a:p>
            <a:pPr marL="571500" indent="-571500">
              <a:spcAft>
                <a:spcPts val="1000"/>
              </a:spcAft>
              <a:buFont typeface="Arial" panose="020B0604020202020204" pitchFamily="34" charset="0"/>
              <a:buChar char="•"/>
            </a:pPr>
            <a:r>
              <a:rPr lang="en-US" sz="4000" dirty="0">
                <a:latin typeface="Avenir Book" panose="02000503020000020003" pitchFamily="2" charset="0"/>
                <a:cs typeface="Arial" panose="020B0604020202020204" pitchFamily="34" charset="0"/>
              </a:rPr>
              <a:t>Goal: automate with deep learning</a:t>
            </a:r>
          </a:p>
          <a:p>
            <a:pPr marL="1200150" lvl="1" indent="-742950">
              <a:spcAft>
                <a:spcPts val="1000"/>
              </a:spcAft>
              <a:buAutoNum type="arabicPeriod"/>
            </a:pPr>
            <a:r>
              <a:rPr lang="en-US" sz="3600" dirty="0">
                <a:latin typeface="Avenir Black" panose="02000503020000020003" pitchFamily="2" charset="0"/>
                <a:cs typeface="Arial" panose="020B0604020202020204" pitchFamily="34" charset="0"/>
              </a:rPr>
              <a:t>segment chest into regions</a:t>
            </a:r>
          </a:p>
          <a:p>
            <a:pPr marL="1200150" lvl="1" indent="-742950">
              <a:spcAft>
                <a:spcPts val="1000"/>
              </a:spcAft>
              <a:buAutoNum type="arabicPeriod"/>
            </a:pPr>
            <a:r>
              <a:rPr lang="en-US" sz="3600" dirty="0">
                <a:latin typeface="Avenir Book" panose="02000503020000020003" pitchFamily="2" charset="0"/>
                <a:cs typeface="Arial" panose="020B0604020202020204" pitchFamily="34" charset="0"/>
              </a:rPr>
              <a:t>find &amp; classify lines</a:t>
            </a:r>
          </a:p>
          <a:p>
            <a:pPr marL="1200150" lvl="1" indent="-742950">
              <a:spcAft>
                <a:spcPts val="1000"/>
              </a:spcAft>
              <a:buAutoNum type="arabicPeriod"/>
            </a:pPr>
            <a:r>
              <a:rPr lang="en-US" sz="3600" dirty="0">
                <a:latin typeface="Avenir Book" panose="02000503020000020003" pitchFamily="2" charset="0"/>
                <a:cs typeface="Arial" panose="020B0604020202020204" pitchFamily="34" charset="0"/>
              </a:rPr>
              <a:t>determine if in correct location</a:t>
            </a:r>
          </a:p>
        </p:txBody>
      </p:sp>
      <p:sp>
        <p:nvSpPr>
          <p:cNvPr id="4" name="Rectangle 3"/>
          <p:cNvSpPr/>
          <p:nvPr/>
        </p:nvSpPr>
        <p:spPr>
          <a:xfrm>
            <a:off x="669155" y="14663690"/>
            <a:ext cx="9557779" cy="1513235"/>
          </a:xfrm>
          <a:prstGeom prst="rect">
            <a:avLst/>
          </a:prstGeom>
        </p:spPr>
        <p:txBody>
          <a:bodyPr wrap="square">
            <a:spAutoFit/>
          </a:bodyPr>
          <a:lstStyle/>
          <a:p>
            <a:pPr algn="ctr">
              <a:spcAft>
                <a:spcPts val="1000"/>
              </a:spcAft>
            </a:pPr>
            <a:r>
              <a:rPr lang="en-US" sz="4400" dirty="0">
                <a:latin typeface="Avenir Black" panose="02000503020000020003" pitchFamily="2" charset="0"/>
                <a:cs typeface="Arial" panose="020B0604020202020204" pitchFamily="34" charset="0"/>
              </a:rPr>
              <a:t>METHODS</a:t>
            </a:r>
          </a:p>
          <a:p>
            <a:pPr lvl="1">
              <a:spcAft>
                <a:spcPts val="1000"/>
              </a:spcAft>
            </a:pPr>
            <a:endParaRPr lang="en-US" sz="4000" dirty="0">
              <a:latin typeface="Avenir Book" panose="02000503020000020003" pitchFamily="2" charset="0"/>
              <a:cs typeface="Arial" panose="020B0604020202020204"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25705539" y="4050986"/>
                <a:ext cx="10705920" cy="4262129"/>
              </a:xfrm>
              <a:prstGeom prst="rect">
                <a:avLst/>
              </a:prstGeom>
            </p:spPr>
            <p:txBody>
              <a:bodyPr wrap="square">
                <a:spAutoFit/>
              </a:bodyPr>
              <a:lstStyle/>
              <a:p>
                <a:pPr algn="ctr">
                  <a:spcAft>
                    <a:spcPts val="1000"/>
                  </a:spcAft>
                </a:pPr>
                <a:r>
                  <a:rPr lang="en-US" sz="4400" dirty="0">
                    <a:latin typeface="Avenir Black" panose="02000503020000020003" pitchFamily="2" charset="0"/>
                    <a:cs typeface="Arial" panose="020B0604020202020204" pitchFamily="34" charset="0"/>
                  </a:rPr>
                  <a:t>RESULTS: Model Performance</a:t>
                </a:r>
              </a:p>
              <a:p>
                <a:pPr marL="571500" indent="-571500">
                  <a:spcAft>
                    <a:spcPts val="1000"/>
                  </a:spcAft>
                  <a:buFont typeface="Arial" panose="020B0604020202020204" pitchFamily="34" charset="0"/>
                  <a:buChar char="•"/>
                </a:pPr>
                <a:r>
                  <a:rPr lang="en-US" sz="4000" dirty="0">
                    <a:latin typeface="Avenir Book" panose="02000503020000020003" pitchFamily="2" charset="0"/>
                    <a:cs typeface="Arial" panose="020B0604020202020204" pitchFamily="34" charset="0"/>
                  </a:rPr>
                  <a:t>Categorical cross-entropy loss + data augmentation provided best results</a:t>
                </a:r>
              </a:p>
              <a:p>
                <a:pPr marL="1028700" lvl="1" indent="-571500">
                  <a:spcAft>
                    <a:spcPts val="1000"/>
                  </a:spcAft>
                  <a:buFont typeface="Wingdings" pitchFamily="2" charset="2"/>
                  <a:buChar char="Ø"/>
                </a:pPr>
                <a:r>
                  <a:rPr lang="en-US" sz="3600" dirty="0">
                    <a:latin typeface="Avenir Book" panose="02000503020000020003" pitchFamily="2" charset="0"/>
                    <a:cs typeface="Arial" panose="020B0604020202020204" pitchFamily="34" charset="0"/>
                  </a:rPr>
                  <a:t>pixel weights gave small improvement</a:t>
                </a:r>
              </a:p>
              <a:p>
                <a:pPr marL="1028700" lvl="1" indent="-571500">
                  <a:spcAft>
                    <a:spcPts val="1000"/>
                  </a:spcAft>
                  <a:buFont typeface="Wingdings" pitchFamily="2" charset="2"/>
                  <a:buChar char="Ø"/>
                </a:pPr>
                <a14:m>
                  <m:oMath xmlns:m="http://schemas.openxmlformats.org/officeDocument/2006/math">
                    <m:acc>
                      <m:accPr>
                        <m:chr m:val="̅"/>
                        <m:ctrlPr>
                          <a:rPr lang="en-US" sz="3600" i="1" dirty="0" smtClean="0">
                            <a:latin typeface="Cambria Math" panose="02040503050406030204" pitchFamily="18" charset="0"/>
                            <a:cs typeface="Arial" panose="020B0604020202020204" pitchFamily="34" charset="0"/>
                          </a:rPr>
                        </m:ctrlPr>
                      </m:accPr>
                      <m:e>
                        <m:r>
                          <m:rPr>
                            <m:nor/>
                          </m:rPr>
                          <a:rPr lang="en-US" sz="3600" b="0" i="0" dirty="0" smtClean="0">
                            <a:latin typeface="Avenir Book" panose="02000503020000020003" pitchFamily="2" charset="0"/>
                            <a:cs typeface="Arial" panose="020B0604020202020204" pitchFamily="34" charset="0"/>
                          </a:rPr>
                          <m:t>Dice</m:t>
                        </m:r>
                      </m:e>
                    </m:acc>
                  </m:oMath>
                </a14:m>
                <a:r>
                  <a:rPr lang="en-US" sz="3600" dirty="0">
                    <a:latin typeface="Avenir Book" panose="02000503020000020003" pitchFamily="2" charset="0"/>
                    <a:cs typeface="Arial" panose="020B0604020202020204" pitchFamily="34" charset="0"/>
                  </a:rPr>
                  <a:t>: 0.832, </a:t>
                </a:r>
                <a14:m>
                  <m:oMath xmlns:m="http://schemas.openxmlformats.org/officeDocument/2006/math">
                    <m:acc>
                      <m:accPr>
                        <m:chr m:val="̅"/>
                        <m:ctrlPr>
                          <a:rPr lang="en-US" sz="3600" i="1" smtClean="0">
                            <a:latin typeface="Cambria Math" panose="02040503050406030204" pitchFamily="18" charset="0"/>
                            <a:cs typeface="Arial" panose="020B0604020202020204" pitchFamily="34" charset="0"/>
                          </a:rPr>
                        </m:ctrlPr>
                      </m:accPr>
                      <m:e>
                        <m:r>
                          <m:rPr>
                            <m:nor/>
                          </m:rPr>
                          <a:rPr lang="en-US" sz="3600" b="0" i="0" smtClean="0">
                            <a:latin typeface="Avenir Book" panose="02000503020000020003" pitchFamily="2" charset="0"/>
                            <a:cs typeface="Arial" panose="020B0604020202020204" pitchFamily="34" charset="0"/>
                          </a:rPr>
                          <m:t>Accuracy</m:t>
                        </m:r>
                      </m:e>
                    </m:acc>
                  </m:oMath>
                </a14:m>
                <a:r>
                  <a:rPr lang="en-US" sz="3600" dirty="0">
                    <a:latin typeface="Avenir Book" panose="02000503020000020003" pitchFamily="2" charset="0"/>
                    <a:cs typeface="Arial" panose="020B0604020202020204" pitchFamily="34" charset="0"/>
                  </a:rPr>
                  <a:t>: 0.938</a:t>
                </a:r>
              </a:p>
              <a:p>
                <a:pPr marL="571500" indent="-571500">
                  <a:buFont typeface="Arial" panose="020B0604020202020204" pitchFamily="34" charset="0"/>
                  <a:buChar char="•"/>
                </a:pPr>
                <a:endParaRPr lang="en-US" sz="4000" dirty="0">
                  <a:latin typeface="Avenir Book" panose="02000503020000020003" pitchFamily="2" charset="0"/>
                  <a:cs typeface="Arial" panose="020B0604020202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25705539" y="4050986"/>
                <a:ext cx="10705920" cy="4262129"/>
              </a:xfrm>
              <a:prstGeom prst="rect">
                <a:avLst/>
              </a:prstGeom>
              <a:blipFill>
                <a:blip r:embed="rId3"/>
                <a:stretch>
                  <a:fillRect l="-1777" t="-2671"/>
                </a:stretch>
              </a:blipFill>
            </p:spPr>
            <p:txBody>
              <a:bodyPr/>
              <a:lstStyle/>
              <a:p>
                <a:r>
                  <a:rPr lang="en-US">
                    <a:noFill/>
                  </a:rPr>
                  <a:t> </a:t>
                </a:r>
              </a:p>
            </p:txBody>
          </p:sp>
        </mc:Fallback>
      </mc:AlternateContent>
      <p:sp>
        <p:nvSpPr>
          <p:cNvPr id="11" name="Rectangle 10"/>
          <p:cNvSpPr/>
          <p:nvPr/>
        </p:nvSpPr>
        <p:spPr>
          <a:xfrm>
            <a:off x="25705538" y="22858846"/>
            <a:ext cx="10090818" cy="3249136"/>
          </a:xfrm>
          <a:prstGeom prst="rect">
            <a:avLst/>
          </a:prstGeom>
        </p:spPr>
        <p:txBody>
          <a:bodyPr wrap="square">
            <a:spAutoFit/>
          </a:bodyPr>
          <a:lstStyle/>
          <a:p>
            <a:pPr algn="ctr"/>
            <a:r>
              <a:rPr lang="en-US" sz="3600" dirty="0">
                <a:latin typeface="Avenir Black" panose="02000503020000020003" pitchFamily="2" charset="0"/>
                <a:cs typeface="Arial" panose="020B0604020202020204" pitchFamily="34" charset="0"/>
              </a:rPr>
              <a:t>REFERENCES</a:t>
            </a:r>
          </a:p>
          <a:p>
            <a:pPr marL="285750" indent="-285750">
              <a:buFont typeface="Arial" panose="020B0604020202020204" pitchFamily="34" charset="0"/>
              <a:buChar char="•"/>
            </a:pPr>
            <a:r>
              <a:rPr lang="en-US" dirty="0" err="1">
                <a:latin typeface="Avenir Book" panose="02000503020000020003" pitchFamily="2" charset="0"/>
              </a:rPr>
              <a:t>Ronneberger</a:t>
            </a:r>
            <a:r>
              <a:rPr lang="en-US" dirty="0">
                <a:latin typeface="Avenir Book" panose="02000503020000020003" pitchFamily="2" charset="0"/>
              </a:rPr>
              <a:t>, Olaf, Philipp Fischer, and Thomas </a:t>
            </a:r>
            <a:r>
              <a:rPr lang="en-US" dirty="0" err="1">
                <a:latin typeface="Avenir Book" panose="02000503020000020003" pitchFamily="2" charset="0"/>
              </a:rPr>
              <a:t>Brox</a:t>
            </a:r>
            <a:r>
              <a:rPr lang="en-US" dirty="0">
                <a:latin typeface="Avenir Book" panose="02000503020000020003" pitchFamily="2" charset="0"/>
              </a:rPr>
              <a:t>. "U-net: Convolutional networks for 	biomedical image segmentation." </a:t>
            </a:r>
            <a:r>
              <a:rPr lang="en-US" i="1" dirty="0">
                <a:latin typeface="Avenir Book" panose="02000503020000020003" pitchFamily="2" charset="0"/>
              </a:rPr>
              <a:t>International Conference on Medical image computing 	and computer-assisted intervention</a:t>
            </a:r>
            <a:r>
              <a:rPr lang="en-US" dirty="0">
                <a:latin typeface="Avenir Book" panose="02000503020000020003" pitchFamily="2" charset="0"/>
              </a:rPr>
              <a:t>. Springer, Cham, 2015.</a:t>
            </a:r>
          </a:p>
          <a:p>
            <a:pPr marL="285750" indent="-285750">
              <a:buFont typeface="Arial" panose="020B0604020202020204" pitchFamily="34" charset="0"/>
              <a:buChar char="•"/>
            </a:pPr>
            <a:r>
              <a:rPr lang="en-US" dirty="0">
                <a:latin typeface="Avenir Book" panose="02000503020000020003" pitchFamily="2" charset="0"/>
              </a:rPr>
              <a:t>Crum, William R., Oscar </a:t>
            </a:r>
            <a:r>
              <a:rPr lang="en-US" dirty="0" err="1">
                <a:latin typeface="Avenir Book" panose="02000503020000020003" pitchFamily="2" charset="0"/>
              </a:rPr>
              <a:t>Camara</a:t>
            </a:r>
            <a:r>
              <a:rPr lang="en-US" dirty="0">
                <a:latin typeface="Avenir Book" panose="02000503020000020003" pitchFamily="2" charset="0"/>
              </a:rPr>
              <a:t>, and Derek LG Hill. "Generalized overlap measures for 	evaluation and validation in medical image analysis." </a:t>
            </a:r>
            <a:r>
              <a:rPr lang="en-US" i="1" dirty="0">
                <a:latin typeface="Avenir Book" panose="02000503020000020003" pitchFamily="2" charset="0"/>
              </a:rPr>
              <a:t>IEEE transactions on medical imaging</a:t>
            </a:r>
            <a:r>
              <a:rPr lang="en-US" dirty="0">
                <a:latin typeface="Avenir Book" panose="02000503020000020003" pitchFamily="2" charset="0"/>
              </a:rPr>
              <a:t> 	25.11 (2006): 1451-1461.</a:t>
            </a:r>
          </a:p>
          <a:p>
            <a:endParaRPr lang="en-US" dirty="0">
              <a:latin typeface="Avenir Book" panose="02000503020000020003" pitchFamily="2" charset="0"/>
            </a:endParaRPr>
          </a:p>
          <a:p>
            <a:pPr>
              <a:spcAft>
                <a:spcPts val="2000"/>
              </a:spcAft>
            </a:pPr>
            <a:endParaRPr lang="en-US" sz="4000" dirty="0">
              <a:latin typeface="Avenir Book" panose="02000503020000020003" pitchFamily="2" charset="0"/>
              <a:cs typeface="Arial" panose="020B0604020202020204" pitchFamily="34" charset="0"/>
            </a:endParaRPr>
          </a:p>
        </p:txBody>
      </p:sp>
      <p:sp>
        <p:nvSpPr>
          <p:cNvPr id="15" name="Rectangle 14"/>
          <p:cNvSpPr/>
          <p:nvPr/>
        </p:nvSpPr>
        <p:spPr>
          <a:xfrm>
            <a:off x="-1" y="288978"/>
            <a:ext cx="36554473" cy="3395866"/>
          </a:xfrm>
          <a:prstGeom prst="rect">
            <a:avLst/>
          </a:prstGeom>
          <a:solidFill>
            <a:srgbClr val="0A652E"/>
          </a:solidFill>
        </p:spPr>
        <p:txBody>
          <a:bodyPr wrap="square">
            <a:spAutoFit/>
          </a:bodyPr>
          <a:lstStyle/>
          <a:p>
            <a:pPr lvl="0" algn="ctr"/>
            <a:r>
              <a:rPr lang="en-US" sz="8400" dirty="0">
                <a:solidFill>
                  <a:schemeClr val="bg1"/>
                </a:solidFill>
                <a:latin typeface="Avenir Medium" panose="02000503020000020003" pitchFamily="2" charset="0"/>
                <a:cs typeface="Calibri" panose="020F0502020204030204" pitchFamily="34" charset="0"/>
              </a:rPr>
              <a:t>Automatic Segmentation of Chest Radiographs with Deep Learning</a:t>
            </a:r>
          </a:p>
          <a:p>
            <a:pPr lvl="0" algn="ctr"/>
            <a:endParaRPr lang="en-US" sz="3667" b="1" dirty="0">
              <a:solidFill>
                <a:schemeClr val="bg1"/>
              </a:solidFill>
              <a:latin typeface="Avenir Book" panose="02000503020000020003" pitchFamily="2" charset="0"/>
              <a:cs typeface="Calibri" panose="020F0502020204030204" pitchFamily="34" charset="0"/>
            </a:endParaRPr>
          </a:p>
          <a:p>
            <a:pPr lvl="0" algn="ctr"/>
            <a:r>
              <a:rPr lang="en-US" sz="5400" dirty="0">
                <a:solidFill>
                  <a:schemeClr val="bg1"/>
                </a:solidFill>
                <a:latin typeface="Avenir Black" panose="02000503020000020003" pitchFamily="2" charset="0"/>
                <a:cs typeface="Calibri" panose="020F0502020204030204" pitchFamily="34" charset="0"/>
              </a:rPr>
              <a:t>Greg Holste</a:t>
            </a:r>
            <a:r>
              <a:rPr lang="en-US" sz="5400" baseline="30000" dirty="0">
                <a:solidFill>
                  <a:schemeClr val="bg1"/>
                </a:solidFill>
                <a:latin typeface="Avenir Black" panose="02000503020000020003" pitchFamily="2" charset="0"/>
                <a:cs typeface="Calibri" panose="020F0502020204030204" pitchFamily="34" charset="0"/>
              </a:rPr>
              <a:t>1</a:t>
            </a:r>
            <a:r>
              <a:rPr lang="en-US" sz="5400" dirty="0">
                <a:solidFill>
                  <a:schemeClr val="bg1"/>
                </a:solidFill>
                <a:latin typeface="Avenir Book" panose="02000503020000020003" pitchFamily="2" charset="0"/>
                <a:cs typeface="Calibri" panose="020F0502020204030204" pitchFamily="34" charset="0"/>
              </a:rPr>
              <a:t>, Ryan Sullivan</a:t>
            </a:r>
            <a:r>
              <a:rPr lang="en-US" sz="5400" baseline="30000" dirty="0">
                <a:solidFill>
                  <a:schemeClr val="bg1"/>
                </a:solidFill>
                <a:latin typeface="Avenir Book" panose="02000503020000020003" pitchFamily="2" charset="0"/>
                <a:cs typeface="Calibri" panose="020F0502020204030204" pitchFamily="34" charset="0"/>
              </a:rPr>
              <a:t>2</a:t>
            </a:r>
            <a:r>
              <a:rPr lang="en-US" sz="5400" dirty="0">
                <a:solidFill>
                  <a:schemeClr val="bg1"/>
                </a:solidFill>
                <a:latin typeface="Avenir Book" panose="02000503020000020003" pitchFamily="2" charset="0"/>
                <a:cs typeface="Calibri" panose="020F0502020204030204" pitchFamily="34" charset="0"/>
              </a:rPr>
              <a:t>, Nick Nagy</a:t>
            </a:r>
            <a:r>
              <a:rPr lang="en-US" sz="5400" baseline="30000" dirty="0">
                <a:solidFill>
                  <a:schemeClr val="bg1"/>
                </a:solidFill>
                <a:latin typeface="Avenir Book" panose="02000503020000020003" pitchFamily="2" charset="0"/>
                <a:cs typeface="Calibri" panose="020F0502020204030204" pitchFamily="34" charset="0"/>
              </a:rPr>
              <a:t>3</a:t>
            </a:r>
            <a:r>
              <a:rPr lang="en-US" sz="5400" dirty="0">
                <a:solidFill>
                  <a:schemeClr val="bg1"/>
                </a:solidFill>
                <a:latin typeface="Avenir Book" panose="02000503020000020003" pitchFamily="2" charset="0"/>
                <a:cs typeface="Calibri" panose="020F0502020204030204" pitchFamily="34" charset="0"/>
              </a:rPr>
              <a:t>, Mike Bindschadler</a:t>
            </a:r>
            <a:r>
              <a:rPr lang="en-US" sz="5400" baseline="30000" dirty="0">
                <a:solidFill>
                  <a:schemeClr val="bg1"/>
                </a:solidFill>
                <a:latin typeface="Avenir Book" panose="02000503020000020003" pitchFamily="2" charset="0"/>
                <a:cs typeface="Calibri" panose="020F0502020204030204" pitchFamily="34" charset="0"/>
              </a:rPr>
              <a:t>3</a:t>
            </a:r>
            <a:r>
              <a:rPr lang="en-US" sz="5400" dirty="0">
                <a:solidFill>
                  <a:schemeClr val="bg1"/>
                </a:solidFill>
                <a:latin typeface="Avenir Book" panose="02000503020000020003" pitchFamily="2" charset="0"/>
                <a:cs typeface="Calibri" panose="020F0502020204030204" pitchFamily="34" charset="0"/>
              </a:rPr>
              <a:t>, Adam Alessio</a:t>
            </a:r>
            <a:r>
              <a:rPr lang="en-US" sz="5400" baseline="30000" dirty="0">
                <a:solidFill>
                  <a:schemeClr val="bg1"/>
                </a:solidFill>
                <a:latin typeface="Avenir Book" panose="02000503020000020003" pitchFamily="2" charset="0"/>
                <a:cs typeface="Calibri" panose="020F0502020204030204" pitchFamily="34" charset="0"/>
              </a:rPr>
              <a:t>4</a:t>
            </a:r>
            <a:endParaRPr lang="en-US" sz="5400" dirty="0">
              <a:solidFill>
                <a:schemeClr val="bg1"/>
              </a:solidFill>
              <a:latin typeface="Avenir Book" panose="02000503020000020003" pitchFamily="2" charset="0"/>
              <a:cs typeface="Calibri" panose="020F0502020204030204" pitchFamily="34" charset="0"/>
            </a:endParaRPr>
          </a:p>
          <a:p>
            <a:pPr lvl="0" algn="ctr"/>
            <a:r>
              <a:rPr lang="en-US" sz="3600" baseline="30000" dirty="0">
                <a:solidFill>
                  <a:schemeClr val="bg1"/>
                </a:solidFill>
                <a:latin typeface="Avenir Book" panose="02000503020000020003" pitchFamily="2" charset="0"/>
                <a:cs typeface="Calibri" panose="020F0502020204030204" pitchFamily="34" charset="0"/>
              </a:rPr>
              <a:t>1</a:t>
            </a:r>
            <a:r>
              <a:rPr lang="en-US" sz="3600" dirty="0">
                <a:solidFill>
                  <a:schemeClr val="bg1"/>
                </a:solidFill>
                <a:latin typeface="Avenir Book" panose="02000503020000020003" pitchFamily="2" charset="0"/>
                <a:cs typeface="Calibri" panose="020F0502020204030204" pitchFamily="34" charset="0"/>
              </a:rPr>
              <a:t>Kenyon College, </a:t>
            </a:r>
            <a:r>
              <a:rPr lang="en-US" sz="3600" baseline="30000" dirty="0">
                <a:solidFill>
                  <a:schemeClr val="bg1"/>
                </a:solidFill>
                <a:latin typeface="Avenir Book" panose="02000503020000020003" pitchFamily="2" charset="0"/>
                <a:cs typeface="Calibri" panose="020F0502020204030204" pitchFamily="34" charset="0"/>
              </a:rPr>
              <a:t>2</a:t>
            </a:r>
            <a:r>
              <a:rPr lang="en-US" sz="3600" dirty="0">
                <a:solidFill>
                  <a:schemeClr val="bg1"/>
                </a:solidFill>
                <a:latin typeface="Avenir Book" panose="02000503020000020003" pitchFamily="2" charset="0"/>
                <a:cs typeface="Calibri" panose="020F0502020204030204" pitchFamily="34" charset="0"/>
              </a:rPr>
              <a:t>Purdue University, </a:t>
            </a:r>
            <a:r>
              <a:rPr lang="en-US" sz="3600" baseline="30000" dirty="0">
                <a:solidFill>
                  <a:schemeClr val="bg1"/>
                </a:solidFill>
                <a:latin typeface="Avenir Book" panose="02000503020000020003" pitchFamily="2" charset="0"/>
                <a:cs typeface="Calibri" panose="020F0502020204030204" pitchFamily="34" charset="0"/>
              </a:rPr>
              <a:t>3</a:t>
            </a:r>
            <a:r>
              <a:rPr lang="en-US" sz="3600" dirty="0">
                <a:solidFill>
                  <a:schemeClr val="bg1"/>
                </a:solidFill>
                <a:latin typeface="Avenir Book" panose="02000503020000020003" pitchFamily="2" charset="0"/>
                <a:cs typeface="Calibri" panose="020F0502020204030204" pitchFamily="34" charset="0"/>
              </a:rPr>
              <a:t>University of Washington, </a:t>
            </a:r>
            <a:r>
              <a:rPr lang="en-US" sz="3600" baseline="30000" dirty="0">
                <a:solidFill>
                  <a:schemeClr val="bg1"/>
                </a:solidFill>
                <a:latin typeface="Avenir Book" panose="02000503020000020003" pitchFamily="2" charset="0"/>
                <a:cs typeface="Calibri" panose="020F0502020204030204" pitchFamily="34" charset="0"/>
              </a:rPr>
              <a:t>4</a:t>
            </a:r>
            <a:r>
              <a:rPr lang="en-US" sz="3600" dirty="0">
                <a:solidFill>
                  <a:schemeClr val="bg1"/>
                </a:solidFill>
                <a:latin typeface="Avenir Book" panose="02000503020000020003" pitchFamily="2" charset="0"/>
                <a:cs typeface="Calibri" panose="020F0502020204030204" pitchFamily="34" charset="0"/>
              </a:rPr>
              <a:t>Michigan State University</a:t>
            </a:r>
          </a:p>
        </p:txBody>
      </p:sp>
      <p:pic>
        <p:nvPicPr>
          <p:cNvPr id="29" name="Picture 28">
            <a:extLst>
              <a:ext uri="{FF2B5EF4-FFF2-40B4-BE49-F238E27FC236}">
                <a16:creationId xmlns:a16="http://schemas.microsoft.com/office/drawing/2014/main" id="{958F51C6-7AC5-434E-8548-A070DCA041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2724" y="15637357"/>
            <a:ext cx="8071788" cy="5369980"/>
          </a:xfrm>
          <a:prstGeom prst="rect">
            <a:avLst/>
          </a:prstGeom>
        </p:spPr>
      </p:pic>
      <p:sp>
        <p:nvSpPr>
          <p:cNvPr id="33" name="Rectangle 32">
            <a:extLst>
              <a:ext uri="{FF2B5EF4-FFF2-40B4-BE49-F238E27FC236}">
                <a16:creationId xmlns:a16="http://schemas.microsoft.com/office/drawing/2014/main" id="{4C578EAF-76EC-A944-8E53-0D8984B4F47F}"/>
              </a:ext>
            </a:extLst>
          </p:cNvPr>
          <p:cNvSpPr/>
          <p:nvPr/>
        </p:nvSpPr>
        <p:spPr>
          <a:xfrm>
            <a:off x="11248473" y="11384281"/>
            <a:ext cx="14038797" cy="17876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04800" tIns="533400" rIns="304800" rtlCol="0" anchor="t" anchorCtr="0"/>
          <a:lstStyle/>
          <a:p>
            <a:pPr algn="ctr">
              <a:spcAft>
                <a:spcPts val="1000"/>
              </a:spcAft>
            </a:pPr>
            <a:r>
              <a:rPr lang="en-US" sz="4400" dirty="0">
                <a:solidFill>
                  <a:schemeClr val="tx1"/>
                </a:solidFill>
                <a:latin typeface="Avenir Black" panose="02000503020000020003" pitchFamily="2" charset="0"/>
                <a:cs typeface="Arial" panose="020B0604020202020204" pitchFamily="34" charset="0"/>
              </a:rPr>
              <a:t>RESULTS: Predictions</a:t>
            </a:r>
          </a:p>
          <a:p>
            <a:pPr>
              <a:spcAft>
                <a:spcPts val="1000"/>
              </a:spcAft>
            </a:pPr>
            <a:endParaRPr lang="en-US" sz="4000" b="1" dirty="0">
              <a:solidFill>
                <a:schemeClr val="tx1"/>
              </a:solidFill>
              <a:latin typeface="Avenir Black" panose="02000503020000020003" pitchFamily="2" charset="0"/>
              <a:cs typeface="Arial" panose="020B0604020202020204" pitchFamily="34" charset="0"/>
            </a:endParaRPr>
          </a:p>
          <a:p>
            <a:pPr>
              <a:spcAft>
                <a:spcPts val="1000"/>
              </a:spcAft>
            </a:pPr>
            <a:endParaRPr lang="en-US" sz="4000" b="1" dirty="0">
              <a:solidFill>
                <a:schemeClr val="tx1"/>
              </a:solidFill>
              <a:latin typeface="Avenir Black" panose="02000503020000020003" pitchFamily="2" charset="0"/>
              <a:cs typeface="Arial" panose="020B0604020202020204" pitchFamily="34" charset="0"/>
            </a:endParaRPr>
          </a:p>
        </p:txBody>
      </p:sp>
      <p:cxnSp>
        <p:nvCxnSpPr>
          <p:cNvPr id="44" name="Straight Connector 43">
            <a:extLst>
              <a:ext uri="{FF2B5EF4-FFF2-40B4-BE49-F238E27FC236}">
                <a16:creationId xmlns:a16="http://schemas.microsoft.com/office/drawing/2014/main" id="{3D1A7800-38AA-4749-8F31-ADE07F919B4A}"/>
              </a:ext>
            </a:extLst>
          </p:cNvPr>
          <p:cNvCxnSpPr>
            <a:cxnSpLocks/>
          </p:cNvCxnSpPr>
          <p:nvPr/>
        </p:nvCxnSpPr>
        <p:spPr>
          <a:xfrm>
            <a:off x="11240588" y="12522996"/>
            <a:ext cx="0" cy="15599260"/>
          </a:xfrm>
          <a:prstGeom prst="line">
            <a:avLst/>
          </a:prstGeom>
          <a:ln>
            <a:solidFill>
              <a:srgbClr val="0A652E"/>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14163B-7B8D-9C45-A6BA-56E3F14E1E82}"/>
              </a:ext>
            </a:extLst>
          </p:cNvPr>
          <p:cNvCxnSpPr>
            <a:cxnSpLocks/>
          </p:cNvCxnSpPr>
          <p:nvPr/>
        </p:nvCxnSpPr>
        <p:spPr>
          <a:xfrm>
            <a:off x="25178652" y="12522996"/>
            <a:ext cx="0" cy="15599260"/>
          </a:xfrm>
          <a:prstGeom prst="line">
            <a:avLst/>
          </a:prstGeom>
          <a:ln>
            <a:solidFill>
              <a:srgbClr val="0A652E"/>
            </a:solidFill>
          </a:ln>
        </p:spPr>
        <p:style>
          <a:lnRef idx="1">
            <a:schemeClr val="accent1"/>
          </a:lnRef>
          <a:fillRef idx="0">
            <a:schemeClr val="accent1"/>
          </a:fillRef>
          <a:effectRef idx="0">
            <a:schemeClr val="accent1"/>
          </a:effectRef>
          <a:fontRef idx="minor">
            <a:schemeClr val="tx1"/>
          </a:fontRef>
        </p:style>
      </p:cxnSp>
      <p:sp>
        <p:nvSpPr>
          <p:cNvPr id="48" name="Graphic 7">
            <a:extLst>
              <a:ext uri="{FF2B5EF4-FFF2-40B4-BE49-F238E27FC236}">
                <a16:creationId xmlns:a16="http://schemas.microsoft.com/office/drawing/2014/main" id="{BCD91016-5374-0343-8565-3AC6A176280F}"/>
              </a:ext>
            </a:extLst>
          </p:cNvPr>
          <p:cNvSpPr/>
          <p:nvPr/>
        </p:nvSpPr>
        <p:spPr>
          <a:xfrm>
            <a:off x="18076580" y="26287586"/>
            <a:ext cx="1256803" cy="2173929"/>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chemeClr val="accent6">
              <a:lumMod val="50000"/>
            </a:schemeClr>
          </a:solidFill>
          <a:ln w="56406" cap="flat">
            <a:noFill/>
            <a:prstDash val="solid"/>
            <a:miter/>
          </a:ln>
        </p:spPr>
        <p:txBody>
          <a:bodyPr rtlCol="0" anchor="ctr"/>
          <a:lstStyle/>
          <a:p>
            <a:endParaRPr lang="en-US">
              <a:solidFill>
                <a:schemeClr val="bg1"/>
              </a:solidFill>
            </a:endParaRPr>
          </a:p>
        </p:txBody>
      </p:sp>
      <p:sp>
        <p:nvSpPr>
          <p:cNvPr id="49" name="TextBox 48">
            <a:extLst>
              <a:ext uri="{FF2B5EF4-FFF2-40B4-BE49-F238E27FC236}">
                <a16:creationId xmlns:a16="http://schemas.microsoft.com/office/drawing/2014/main" id="{F07E7D93-A54F-7849-9D60-CAE10066BA30}"/>
              </a:ext>
            </a:extLst>
          </p:cNvPr>
          <p:cNvSpPr txBox="1"/>
          <p:nvPr/>
        </p:nvSpPr>
        <p:spPr>
          <a:xfrm>
            <a:off x="19648800" y="26247795"/>
            <a:ext cx="4514793" cy="2308324"/>
          </a:xfrm>
          <a:prstGeom prst="rect">
            <a:avLst/>
          </a:prstGeom>
          <a:noFill/>
        </p:spPr>
        <p:txBody>
          <a:bodyPr wrap="square" rtlCol="0">
            <a:spAutoFit/>
          </a:bodyPr>
          <a:lstStyle/>
          <a:p>
            <a:r>
              <a:rPr lang="en-US" sz="4800" dirty="0">
                <a:solidFill>
                  <a:srgbClr val="0A652E"/>
                </a:solidFill>
                <a:latin typeface="Avenir Book" panose="02000503020000020003" pitchFamily="2" charset="0"/>
                <a:cs typeface="Arial" panose="020B0604020202020204" pitchFamily="34" charset="0"/>
              </a:rPr>
              <a:t>Take a picture</a:t>
            </a:r>
            <a:br>
              <a:rPr lang="en-US" sz="4800" dirty="0">
                <a:solidFill>
                  <a:srgbClr val="0A652E"/>
                </a:solidFill>
                <a:latin typeface="Avenir Book" panose="02000503020000020003" pitchFamily="2" charset="0"/>
                <a:cs typeface="Arial" panose="020B0604020202020204" pitchFamily="34" charset="0"/>
              </a:rPr>
            </a:br>
            <a:r>
              <a:rPr lang="en-US" sz="4800" dirty="0">
                <a:solidFill>
                  <a:srgbClr val="0A652E"/>
                </a:solidFill>
                <a:latin typeface="Avenir Book" panose="02000503020000020003" pitchFamily="2" charset="0"/>
                <a:cs typeface="Arial" panose="020B0604020202020204" pitchFamily="34" charset="0"/>
              </a:rPr>
              <a:t>to see more predictions.</a:t>
            </a:r>
          </a:p>
        </p:txBody>
      </p:sp>
      <p:cxnSp>
        <p:nvCxnSpPr>
          <p:cNvPr id="50" name="Straight Arrow Connector 49">
            <a:extLst>
              <a:ext uri="{FF2B5EF4-FFF2-40B4-BE49-F238E27FC236}">
                <a16:creationId xmlns:a16="http://schemas.microsoft.com/office/drawing/2014/main" id="{67E5E024-1CD8-6F49-A6E4-9DC3230AA794}"/>
              </a:ext>
            </a:extLst>
          </p:cNvPr>
          <p:cNvCxnSpPr>
            <a:cxnSpLocks/>
          </p:cNvCxnSpPr>
          <p:nvPr/>
        </p:nvCxnSpPr>
        <p:spPr>
          <a:xfrm flipH="1">
            <a:off x="16683406" y="27293883"/>
            <a:ext cx="1297464" cy="0"/>
          </a:xfrm>
          <a:prstGeom prst="straightConnector1">
            <a:avLst/>
          </a:prstGeom>
          <a:ln w="66675">
            <a:solidFill>
              <a:srgbClr val="0A652E"/>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29" name="TextBox 1028">
            <a:extLst>
              <a:ext uri="{FF2B5EF4-FFF2-40B4-BE49-F238E27FC236}">
                <a16:creationId xmlns:a16="http://schemas.microsoft.com/office/drawing/2014/main" id="{3AD088D7-69BB-644C-A4E3-96816BE526B3}"/>
              </a:ext>
            </a:extLst>
          </p:cNvPr>
          <p:cNvSpPr txBox="1"/>
          <p:nvPr/>
        </p:nvSpPr>
        <p:spPr>
          <a:xfrm>
            <a:off x="25813995" y="14409473"/>
            <a:ext cx="10563340" cy="1227884"/>
          </a:xfrm>
          <a:prstGeom prst="rect">
            <a:avLst/>
          </a:prstGeom>
          <a:noFill/>
        </p:spPr>
        <p:txBody>
          <a:bodyPr wrap="square" rtlCol="0">
            <a:spAutoFit/>
          </a:bodyPr>
          <a:lstStyle/>
          <a:p>
            <a:r>
              <a:rPr lang="en-US" dirty="0">
                <a:latin typeface="Avenir Book" panose="02000503020000020003" pitchFamily="2" charset="0"/>
              </a:rPr>
              <a:t>Figure 4. Mean Dice coefficient on test set (</a:t>
            </a:r>
            <a:r>
              <a:rPr lang="en-US" i="1" dirty="0">
                <a:latin typeface="Avenir Book" panose="02000503020000020003" pitchFamily="2" charset="0"/>
              </a:rPr>
              <a:t>n=</a:t>
            </a:r>
            <a:r>
              <a:rPr lang="en-US" dirty="0">
                <a:latin typeface="Avenir Book" panose="02000503020000020003" pitchFamily="2" charset="0"/>
              </a:rPr>
              <a:t>70) by loss function (left) and box-and-whisker plot of Dice coefficients by class for the best model (right). “*” = with data augmentation, “</a:t>
            </a:r>
            <a:r>
              <a:rPr lang="en-US" dirty="0" err="1">
                <a:latin typeface="Avenir Book" panose="02000503020000020003" pitchFamily="2" charset="0"/>
              </a:rPr>
              <a:t>cce</a:t>
            </a:r>
            <a:r>
              <a:rPr lang="en-US" dirty="0">
                <a:latin typeface="Avenir Book" panose="02000503020000020003" pitchFamily="2" charset="0"/>
              </a:rPr>
              <a:t>” = categorical cross-entropy, “</a:t>
            </a:r>
            <a:r>
              <a:rPr lang="en-US" dirty="0" err="1">
                <a:latin typeface="Avenir Book" panose="02000503020000020003" pitchFamily="2" charset="0"/>
              </a:rPr>
              <a:t>gdl</a:t>
            </a:r>
            <a:r>
              <a:rPr lang="en-US" dirty="0">
                <a:latin typeface="Avenir Book" panose="02000503020000020003" pitchFamily="2" charset="0"/>
              </a:rPr>
              <a:t>” = generalized Dice loss, “w&lt;no.&gt;” = with pre-computed pixel weights from method &lt;no.&gt;.</a:t>
            </a:r>
          </a:p>
        </p:txBody>
      </p:sp>
      <p:sp>
        <p:nvSpPr>
          <p:cNvPr id="71" name="TextBox 70">
            <a:extLst>
              <a:ext uri="{FF2B5EF4-FFF2-40B4-BE49-F238E27FC236}">
                <a16:creationId xmlns:a16="http://schemas.microsoft.com/office/drawing/2014/main" id="{0B8CA5B3-2ADF-834D-BA9E-B801A0BC8FD5}"/>
              </a:ext>
            </a:extLst>
          </p:cNvPr>
          <p:cNvSpPr txBox="1"/>
          <p:nvPr/>
        </p:nvSpPr>
        <p:spPr>
          <a:xfrm>
            <a:off x="12650395" y="24608954"/>
            <a:ext cx="11465555" cy="923330"/>
          </a:xfrm>
          <a:prstGeom prst="rect">
            <a:avLst/>
          </a:prstGeom>
          <a:noFill/>
        </p:spPr>
        <p:txBody>
          <a:bodyPr wrap="square" rtlCol="0">
            <a:spAutoFit/>
          </a:bodyPr>
          <a:lstStyle/>
          <a:p>
            <a:r>
              <a:rPr lang="en-US" dirty="0">
                <a:latin typeface="Avenir Book" panose="02000503020000020003" pitchFamily="2" charset="0"/>
              </a:rPr>
              <a:t>Figure 3. Best-performing model’s predictions for three radiographs that it has not been trained on. Pixel accuracy, Dice coefficient, and intersection over union (</a:t>
            </a:r>
            <a:r>
              <a:rPr lang="en-US" dirty="0" err="1">
                <a:latin typeface="Avenir Book" panose="02000503020000020003" pitchFamily="2" charset="0"/>
              </a:rPr>
              <a:t>IoU</a:t>
            </a:r>
            <a:r>
              <a:rPr lang="en-US" dirty="0">
                <a:latin typeface="Avenir Book" panose="02000503020000020003" pitchFamily="2" charset="0"/>
              </a:rPr>
              <a:t>) appear as x-axis labels on the left, middle, and right subplots respectively.</a:t>
            </a:r>
          </a:p>
        </p:txBody>
      </p:sp>
      <p:sp>
        <p:nvSpPr>
          <p:cNvPr id="72" name="TextBox 71">
            <a:extLst>
              <a:ext uri="{FF2B5EF4-FFF2-40B4-BE49-F238E27FC236}">
                <a16:creationId xmlns:a16="http://schemas.microsoft.com/office/drawing/2014/main" id="{C588A1CA-2ACB-DE48-9841-EF3C4A5B7ED9}"/>
              </a:ext>
            </a:extLst>
          </p:cNvPr>
          <p:cNvSpPr txBox="1"/>
          <p:nvPr/>
        </p:nvSpPr>
        <p:spPr>
          <a:xfrm>
            <a:off x="647770" y="20932228"/>
            <a:ext cx="9943802" cy="1200329"/>
          </a:xfrm>
          <a:prstGeom prst="rect">
            <a:avLst/>
          </a:prstGeom>
          <a:noFill/>
        </p:spPr>
        <p:txBody>
          <a:bodyPr wrap="square" rtlCol="0">
            <a:spAutoFit/>
          </a:bodyPr>
          <a:lstStyle/>
          <a:p>
            <a:r>
              <a:rPr lang="en-US" dirty="0">
                <a:latin typeface="Avenir Book" panose="02000503020000020003" pitchFamily="2" charset="0"/>
              </a:rPr>
              <a:t>Figure 2. U-Net model architecture (</a:t>
            </a:r>
            <a:r>
              <a:rPr lang="en-US" dirty="0" err="1">
                <a:latin typeface="Avenir Book" panose="02000503020000020003" pitchFamily="2" charset="0"/>
              </a:rPr>
              <a:t>Ronneberger</a:t>
            </a:r>
            <a:r>
              <a:rPr lang="en-US" dirty="0">
                <a:latin typeface="Avenir Book" panose="02000503020000020003" pitchFamily="2" charset="0"/>
              </a:rPr>
              <a:t> </a:t>
            </a:r>
            <a:r>
              <a:rPr lang="en-US" i="1" dirty="0">
                <a:latin typeface="Avenir Book" panose="02000503020000020003" pitchFamily="2" charset="0"/>
              </a:rPr>
              <a:t>et al.</a:t>
            </a:r>
            <a:r>
              <a:rPr lang="en-US" dirty="0">
                <a:latin typeface="Avenir Book" panose="02000503020000020003" pitchFamily="2" charset="0"/>
              </a:rPr>
              <a:t> 2015). Each blue box is a feature map, with height and width in the lower left and depth on top. While the feature dimensions do not exactly match those of our model, the red “8” represents that we adapted this architecture to predict eight output classes.</a:t>
            </a:r>
            <a:endParaRPr lang="en-US" dirty="0">
              <a:solidFill>
                <a:srgbClr val="FF0000"/>
              </a:solidFill>
              <a:latin typeface="Avenir Book" panose="02000503020000020003" pitchFamily="2" charset="0"/>
            </a:endParaRPr>
          </a:p>
        </p:txBody>
      </p:sp>
      <p:sp>
        <p:nvSpPr>
          <p:cNvPr id="10" name="TextBox 9">
            <a:extLst>
              <a:ext uri="{FF2B5EF4-FFF2-40B4-BE49-F238E27FC236}">
                <a16:creationId xmlns:a16="http://schemas.microsoft.com/office/drawing/2014/main" id="{C13751BB-521E-1946-AF63-407B4CC5D4F0}"/>
              </a:ext>
            </a:extLst>
          </p:cNvPr>
          <p:cNvSpPr txBox="1"/>
          <p:nvPr/>
        </p:nvSpPr>
        <p:spPr>
          <a:xfrm>
            <a:off x="25906304" y="25352825"/>
            <a:ext cx="9657084" cy="1384995"/>
          </a:xfrm>
          <a:prstGeom prst="rect">
            <a:avLst/>
          </a:prstGeom>
          <a:noFill/>
        </p:spPr>
        <p:txBody>
          <a:bodyPr wrap="square" rtlCol="0">
            <a:spAutoFit/>
          </a:bodyPr>
          <a:lstStyle/>
          <a:p>
            <a:pPr algn="ctr"/>
            <a:r>
              <a:rPr lang="en-US" sz="3600" dirty="0">
                <a:latin typeface="Avenir Black" panose="02000503020000020003" pitchFamily="2" charset="0"/>
              </a:rPr>
              <a:t>ACKNOWLEDGMENTS</a:t>
            </a:r>
          </a:p>
          <a:p>
            <a:r>
              <a:rPr lang="en-US" sz="2400" dirty="0">
                <a:latin typeface="Avenir Book" panose="02000503020000020003" pitchFamily="2" charset="0"/>
              </a:rPr>
              <a:t>We acknowledge support from the </a:t>
            </a:r>
            <a:r>
              <a:rPr lang="en-US" sz="2400" dirty="0" err="1">
                <a:latin typeface="Avenir Book" panose="02000503020000020003" pitchFamily="2" charset="0"/>
              </a:rPr>
              <a:t>iCER</a:t>
            </a:r>
            <a:r>
              <a:rPr lang="en-US" sz="2400" dirty="0">
                <a:latin typeface="Avenir Book" panose="02000503020000020003" pitchFamily="2" charset="0"/>
              </a:rPr>
              <a:t> ACRES REU at MSU, which is funded by the National Science Foundation through grant 1560168.</a:t>
            </a:r>
            <a:r>
              <a:rPr lang="en-US" sz="2400" b="1" dirty="0">
                <a:latin typeface="Avenir Book" panose="02000503020000020003" pitchFamily="2" charset="0"/>
              </a:rPr>
              <a:t> </a:t>
            </a:r>
            <a:endParaRPr lang="en-US" sz="2400" dirty="0">
              <a:latin typeface="Avenir Book" panose="02000503020000020003" pitchFamily="2" charset="0"/>
            </a:endParaRPr>
          </a:p>
        </p:txBody>
      </p:sp>
      <p:pic>
        <p:nvPicPr>
          <p:cNvPr id="13" name="Picture 12">
            <a:extLst>
              <a:ext uri="{FF2B5EF4-FFF2-40B4-BE49-F238E27FC236}">
                <a16:creationId xmlns:a16="http://schemas.microsoft.com/office/drawing/2014/main" id="{F9232B7C-B589-F940-9DD4-5F707844ABEA}"/>
              </a:ext>
            </a:extLst>
          </p:cNvPr>
          <p:cNvPicPr>
            <a:picLocks noChangeAspect="1"/>
          </p:cNvPicPr>
          <p:nvPr/>
        </p:nvPicPr>
        <p:blipFill rotWithShape="1">
          <a:blip r:embed="rId5">
            <a:extLst>
              <a:ext uri="{28A0092B-C50C-407E-A947-70E740481C1C}">
                <a14:useLocalDpi xmlns:a14="http://schemas.microsoft.com/office/drawing/2010/main" val="0"/>
              </a:ext>
            </a:extLst>
          </a:blip>
          <a:srcRect t="2687" r="592" b="913"/>
          <a:stretch/>
        </p:blipFill>
        <p:spPr>
          <a:xfrm>
            <a:off x="25775676" y="26845708"/>
            <a:ext cx="1982758" cy="1922754"/>
          </a:xfrm>
          <a:prstGeom prst="rect">
            <a:avLst/>
          </a:prstGeom>
        </p:spPr>
      </p:pic>
      <p:pic>
        <p:nvPicPr>
          <p:cNvPr id="17" name="Graphic 16">
            <a:extLst>
              <a:ext uri="{FF2B5EF4-FFF2-40B4-BE49-F238E27FC236}">
                <a16:creationId xmlns:a16="http://schemas.microsoft.com/office/drawing/2014/main" id="{066BA570-2D85-334A-829D-43D87E10EE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683401" y="26903689"/>
            <a:ext cx="1830375" cy="1830375"/>
          </a:xfrm>
          <a:prstGeom prst="rect">
            <a:avLst/>
          </a:prstGeom>
        </p:spPr>
      </p:pic>
      <p:pic>
        <p:nvPicPr>
          <p:cNvPr id="19" name="Picture 18">
            <a:extLst>
              <a:ext uri="{FF2B5EF4-FFF2-40B4-BE49-F238E27FC236}">
                <a16:creationId xmlns:a16="http://schemas.microsoft.com/office/drawing/2014/main" id="{58636142-5E8C-F24F-92A9-DAB2AE5435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867298" y="27027377"/>
            <a:ext cx="1549204" cy="1708427"/>
          </a:xfrm>
          <a:prstGeom prst="rect">
            <a:avLst/>
          </a:prstGeom>
        </p:spPr>
      </p:pic>
      <p:pic>
        <p:nvPicPr>
          <p:cNvPr id="21" name="Picture 20">
            <a:extLst>
              <a:ext uri="{FF2B5EF4-FFF2-40B4-BE49-F238E27FC236}">
                <a16:creationId xmlns:a16="http://schemas.microsoft.com/office/drawing/2014/main" id="{1CA701EA-82B7-0149-9046-5C354E2AAFE1}"/>
              </a:ext>
            </a:extLst>
          </p:cNvPr>
          <p:cNvPicPr>
            <a:picLocks noChangeAspect="1"/>
          </p:cNvPicPr>
          <p:nvPr/>
        </p:nvPicPr>
        <p:blipFill rotWithShape="1">
          <a:blip r:embed="rId9">
            <a:extLst>
              <a:ext uri="{28A0092B-C50C-407E-A947-70E740481C1C}">
                <a14:useLocalDpi xmlns:a14="http://schemas.microsoft.com/office/drawing/2010/main" val="0"/>
              </a:ext>
            </a:extLst>
          </a:blip>
          <a:srcRect t="31538" b="24910"/>
          <a:stretch/>
        </p:blipFill>
        <p:spPr>
          <a:xfrm>
            <a:off x="31742376" y="27000489"/>
            <a:ext cx="3908098" cy="1702068"/>
          </a:xfrm>
          <a:prstGeom prst="rect">
            <a:avLst/>
          </a:prstGeom>
        </p:spPr>
      </p:pic>
      <p:pic>
        <p:nvPicPr>
          <p:cNvPr id="40" name="Picture 2" descr=".">
            <a:extLst>
              <a:ext uri="{FF2B5EF4-FFF2-40B4-BE49-F238E27FC236}">
                <a16:creationId xmlns:a16="http://schemas.microsoft.com/office/drawing/2014/main" id="{A8ACF66C-A144-F34F-B8A7-642D808CF4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5354" y="4956919"/>
            <a:ext cx="4422170" cy="297491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7750D981-E332-F84D-AF8E-D58BEEC4CB79}"/>
              </a:ext>
            </a:extLst>
          </p:cNvPr>
          <p:cNvCxnSpPr>
            <a:cxnSpLocks/>
          </p:cNvCxnSpPr>
          <p:nvPr/>
        </p:nvCxnSpPr>
        <p:spPr>
          <a:xfrm>
            <a:off x="6302477" y="5355894"/>
            <a:ext cx="754335" cy="115696"/>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67F9456-471E-4147-BC38-4FFF508514C6}"/>
              </a:ext>
            </a:extLst>
          </p:cNvPr>
          <p:cNvCxnSpPr>
            <a:cxnSpLocks/>
          </p:cNvCxnSpPr>
          <p:nvPr/>
        </p:nvCxnSpPr>
        <p:spPr>
          <a:xfrm>
            <a:off x="6606787" y="7045801"/>
            <a:ext cx="638501" cy="1146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0E3424E-2735-6A4C-969B-6B96D6C5E8F4}"/>
              </a:ext>
            </a:extLst>
          </p:cNvPr>
          <p:cNvCxnSpPr>
            <a:cxnSpLocks/>
          </p:cNvCxnSpPr>
          <p:nvPr/>
        </p:nvCxnSpPr>
        <p:spPr>
          <a:xfrm flipH="1">
            <a:off x="8684000" y="6626513"/>
            <a:ext cx="381342" cy="244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x ray lines radiograph">
            <a:extLst>
              <a:ext uri="{FF2B5EF4-FFF2-40B4-BE49-F238E27FC236}">
                <a16:creationId xmlns:a16="http://schemas.microsoft.com/office/drawing/2014/main" id="{4AA15A6C-012E-C142-8F09-42D313391C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2164" y="4956919"/>
            <a:ext cx="3231673" cy="299923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D590CEAF-7EB8-864B-9709-BF7FB0173BE5}"/>
              </a:ext>
            </a:extLst>
          </p:cNvPr>
          <p:cNvSpPr txBox="1"/>
          <p:nvPr/>
        </p:nvSpPr>
        <p:spPr>
          <a:xfrm>
            <a:off x="1420076" y="7969259"/>
            <a:ext cx="7947082" cy="369332"/>
          </a:xfrm>
          <a:prstGeom prst="rect">
            <a:avLst/>
          </a:prstGeom>
          <a:noFill/>
        </p:spPr>
        <p:txBody>
          <a:bodyPr wrap="square" rtlCol="0">
            <a:spAutoFit/>
          </a:bodyPr>
          <a:lstStyle/>
          <a:p>
            <a:r>
              <a:rPr lang="en-US" dirty="0">
                <a:latin typeface="Avenir Book" panose="02000503020000020003" pitchFamily="2" charset="0"/>
              </a:rPr>
              <a:t>Figure 1. Two typical pediatric radiographs with lines marked by red arrows.</a:t>
            </a:r>
          </a:p>
        </p:txBody>
      </p:sp>
      <p:cxnSp>
        <p:nvCxnSpPr>
          <p:cNvPr id="51" name="Straight Arrow Connector 50">
            <a:extLst>
              <a:ext uri="{FF2B5EF4-FFF2-40B4-BE49-F238E27FC236}">
                <a16:creationId xmlns:a16="http://schemas.microsoft.com/office/drawing/2014/main" id="{8F627A34-1C74-9A45-A67B-49F2ED60CABC}"/>
              </a:ext>
            </a:extLst>
          </p:cNvPr>
          <p:cNvCxnSpPr>
            <a:cxnSpLocks/>
          </p:cNvCxnSpPr>
          <p:nvPr/>
        </p:nvCxnSpPr>
        <p:spPr>
          <a:xfrm>
            <a:off x="2760009" y="6054786"/>
            <a:ext cx="530859" cy="1142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AC1C920-D3AC-CF4A-A56A-2B3D70D74185}"/>
              </a:ext>
            </a:extLst>
          </p:cNvPr>
          <p:cNvCxnSpPr>
            <a:cxnSpLocks/>
          </p:cNvCxnSpPr>
          <p:nvPr/>
        </p:nvCxnSpPr>
        <p:spPr>
          <a:xfrm>
            <a:off x="2748868" y="7264101"/>
            <a:ext cx="412776" cy="1343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C36DEE5-827E-844E-99A2-4D9131B4A4A7}"/>
              </a:ext>
            </a:extLst>
          </p:cNvPr>
          <p:cNvSpPr txBox="1"/>
          <p:nvPr/>
        </p:nvSpPr>
        <p:spPr>
          <a:xfrm>
            <a:off x="1590772" y="3993764"/>
            <a:ext cx="7830813" cy="769441"/>
          </a:xfrm>
          <a:prstGeom prst="rect">
            <a:avLst/>
          </a:prstGeom>
          <a:noFill/>
        </p:spPr>
        <p:txBody>
          <a:bodyPr wrap="square" rtlCol="0">
            <a:spAutoFit/>
          </a:bodyPr>
          <a:lstStyle/>
          <a:p>
            <a:pPr algn="ctr"/>
            <a:r>
              <a:rPr lang="en-US" sz="4400" dirty="0">
                <a:latin typeface="Avenir Black" panose="02000503020000020003" pitchFamily="2" charset="0"/>
              </a:rPr>
              <a:t>BACKGROUND</a:t>
            </a:r>
          </a:p>
        </p:txBody>
      </p:sp>
      <p:sp>
        <p:nvSpPr>
          <p:cNvPr id="30" name="TextBox 29">
            <a:extLst>
              <a:ext uri="{FF2B5EF4-FFF2-40B4-BE49-F238E27FC236}">
                <a16:creationId xmlns:a16="http://schemas.microsoft.com/office/drawing/2014/main" id="{BE184686-215C-F648-A81A-34CBBB03BEF3}"/>
              </a:ext>
            </a:extLst>
          </p:cNvPr>
          <p:cNvSpPr txBox="1"/>
          <p:nvPr/>
        </p:nvSpPr>
        <p:spPr>
          <a:xfrm>
            <a:off x="231916" y="22362782"/>
            <a:ext cx="10699606" cy="1944122"/>
          </a:xfrm>
          <a:prstGeom prst="rect">
            <a:avLst/>
          </a:prstGeom>
          <a:noFill/>
        </p:spPr>
        <p:txBody>
          <a:bodyPr wrap="square" rtlCol="0">
            <a:spAutoFit/>
          </a:bodyPr>
          <a:lstStyle/>
          <a:p>
            <a:pPr marL="571500" indent="-571500">
              <a:spcAft>
                <a:spcPts val="1000"/>
              </a:spcAft>
              <a:buFont typeface="Arial" panose="020B0604020202020204" pitchFamily="34" charset="0"/>
              <a:buChar char="•"/>
            </a:pPr>
            <a:r>
              <a:rPr lang="en-US" sz="4000" dirty="0">
                <a:latin typeface="Avenir Book" panose="02000503020000020003" pitchFamily="2" charset="0"/>
              </a:rPr>
              <a:t>Trained U-Net on 300+ labeled radiographs</a:t>
            </a:r>
          </a:p>
          <a:p>
            <a:pPr marL="1028700" lvl="1" indent="-571500">
              <a:spcAft>
                <a:spcPts val="1000"/>
              </a:spcAft>
              <a:buFont typeface="Wingdings" pitchFamily="2" charset="2"/>
              <a:buChar char="Ø"/>
            </a:pPr>
            <a:r>
              <a:rPr lang="en-US" sz="3600" dirty="0">
                <a:latin typeface="Avenir Book" panose="02000503020000020003" pitchFamily="2" charset="0"/>
              </a:rPr>
              <a:t>tested loss functions, weighting schemes, &amp; data augmentation</a:t>
            </a:r>
          </a:p>
        </p:txBody>
      </p:sp>
      <p:sp>
        <p:nvSpPr>
          <p:cNvPr id="57" name="Rectangle 56">
            <a:extLst>
              <a:ext uri="{FF2B5EF4-FFF2-40B4-BE49-F238E27FC236}">
                <a16:creationId xmlns:a16="http://schemas.microsoft.com/office/drawing/2014/main" id="{AEDCB6AC-D373-6944-8AB8-91BE2C3CBE74}"/>
              </a:ext>
            </a:extLst>
          </p:cNvPr>
          <p:cNvSpPr/>
          <p:nvPr/>
        </p:nvSpPr>
        <p:spPr>
          <a:xfrm>
            <a:off x="25730615" y="16300336"/>
            <a:ext cx="10196369" cy="6473567"/>
          </a:xfrm>
          <a:prstGeom prst="rect">
            <a:avLst/>
          </a:prstGeom>
        </p:spPr>
        <p:txBody>
          <a:bodyPr wrap="square">
            <a:spAutoFit/>
          </a:bodyPr>
          <a:lstStyle/>
          <a:p>
            <a:pPr algn="ctr">
              <a:spcAft>
                <a:spcPts val="1000"/>
              </a:spcAft>
            </a:pPr>
            <a:r>
              <a:rPr lang="en-US" sz="4400" dirty="0">
                <a:latin typeface="Avenir Black" panose="02000503020000020003" pitchFamily="2" charset="0"/>
                <a:cs typeface="Arial" panose="020B0604020202020204" pitchFamily="34" charset="0"/>
              </a:rPr>
              <a:t>FUTURE WORK</a:t>
            </a:r>
          </a:p>
          <a:p>
            <a:pPr marL="571500" indent="-571500">
              <a:spcAft>
                <a:spcPts val="1000"/>
              </a:spcAft>
              <a:buFont typeface="Arial" panose="020B0604020202020204" pitchFamily="34" charset="0"/>
              <a:buChar char="•"/>
            </a:pPr>
            <a:r>
              <a:rPr lang="en-US" sz="4000" dirty="0">
                <a:latin typeface="Avenir Book" panose="02000503020000020003" pitchFamily="2" charset="0"/>
                <a:cs typeface="Arial" panose="020B0604020202020204" pitchFamily="34" charset="0"/>
              </a:rPr>
              <a:t>Train on higher-resolution images</a:t>
            </a:r>
          </a:p>
          <a:p>
            <a:pPr marL="571500" indent="-571500">
              <a:spcAft>
                <a:spcPts val="1000"/>
              </a:spcAft>
              <a:buFont typeface="Arial" panose="020B0604020202020204" pitchFamily="34" charset="0"/>
              <a:buChar char="•"/>
            </a:pPr>
            <a:r>
              <a:rPr lang="en-US" sz="4000" dirty="0">
                <a:latin typeface="Avenir Book" panose="02000503020000020003" pitchFamily="2" charset="0"/>
                <a:cs typeface="Arial" panose="020B0604020202020204" pitchFamily="34" charset="0"/>
              </a:rPr>
              <a:t>Obtain more, higher-quality labels</a:t>
            </a:r>
          </a:p>
          <a:p>
            <a:pPr marL="1028700" lvl="1" indent="-571500">
              <a:spcAft>
                <a:spcPts val="1000"/>
              </a:spcAft>
              <a:buFont typeface="Wingdings" pitchFamily="2" charset="2"/>
              <a:buChar char="Ø"/>
            </a:pPr>
            <a:r>
              <a:rPr lang="en-US" sz="3600" dirty="0">
                <a:latin typeface="Avenir Book" panose="02000503020000020003" pitchFamily="2" charset="0"/>
                <a:cs typeface="Arial" panose="020B0604020202020204" pitchFamily="34" charset="0"/>
              </a:rPr>
              <a:t>or… more aggressive augmentation</a:t>
            </a:r>
          </a:p>
          <a:p>
            <a:pPr marL="571500" indent="-571500">
              <a:spcAft>
                <a:spcPts val="1000"/>
              </a:spcAft>
              <a:buFont typeface="Arial" panose="020B0604020202020204" pitchFamily="34" charset="0"/>
              <a:buChar char="•"/>
            </a:pPr>
            <a:r>
              <a:rPr lang="en-US" sz="4000" dirty="0">
                <a:latin typeface="Avenir Book" panose="02000503020000020003" pitchFamily="2" charset="0"/>
                <a:cs typeface="Arial" panose="020B0604020202020204" pitchFamily="34" charset="0"/>
              </a:rPr>
              <a:t>Ensure predictions are biologically sound</a:t>
            </a:r>
          </a:p>
          <a:p>
            <a:pPr marL="1028700" lvl="1" indent="-571500">
              <a:spcAft>
                <a:spcPts val="1000"/>
              </a:spcAft>
              <a:buFont typeface="Wingdings" pitchFamily="2" charset="2"/>
              <a:buChar char="Ø"/>
            </a:pPr>
            <a:r>
              <a:rPr lang="en-US" sz="3600" dirty="0">
                <a:latin typeface="Avenir Book" panose="02000503020000020003" pitchFamily="2" charset="0"/>
                <a:cs typeface="Arial" panose="020B0604020202020204" pitchFamily="34" charset="0"/>
              </a:rPr>
              <a:t>guarantee single instance of each class</a:t>
            </a:r>
          </a:p>
          <a:p>
            <a:pPr marL="1028700" lvl="1" indent="-571500">
              <a:spcAft>
                <a:spcPts val="1000"/>
              </a:spcAft>
              <a:buFont typeface="Wingdings" pitchFamily="2" charset="2"/>
              <a:buChar char="Ø"/>
            </a:pPr>
            <a:r>
              <a:rPr lang="en-US" sz="3600" dirty="0">
                <a:latin typeface="Avenir Book" panose="02000503020000020003" pitchFamily="2" charset="0"/>
                <a:cs typeface="Arial" panose="020B0604020202020204" pitchFamily="34" charset="0"/>
              </a:rPr>
              <a:t>prohibit disconnected regions</a:t>
            </a:r>
          </a:p>
          <a:p>
            <a:pPr marL="571500" indent="-571500">
              <a:spcAft>
                <a:spcPts val="1000"/>
              </a:spcAft>
              <a:buFont typeface="Arial" panose="020B0604020202020204" pitchFamily="34" charset="0"/>
              <a:buChar char="•"/>
            </a:pPr>
            <a:r>
              <a:rPr lang="en-US" sz="4000" dirty="0">
                <a:latin typeface="Avenir Book" panose="02000503020000020003" pitchFamily="2" charset="0"/>
                <a:cs typeface="Arial" panose="020B0604020202020204" pitchFamily="34" charset="0"/>
              </a:rPr>
              <a:t>Combine with line detector</a:t>
            </a:r>
          </a:p>
          <a:p>
            <a:pPr marL="571500" indent="-571500">
              <a:buFont typeface="Arial" panose="020B0604020202020204" pitchFamily="34" charset="0"/>
              <a:buChar char="•"/>
            </a:pPr>
            <a:endParaRPr lang="en-US" sz="4000" dirty="0">
              <a:latin typeface="Avenir Book" panose="02000503020000020003" pitchFamily="2" charset="0"/>
              <a:cs typeface="Arial" panose="020B0604020202020204" pitchFamily="34" charset="0"/>
            </a:endParaRPr>
          </a:p>
        </p:txBody>
      </p:sp>
      <p:sp>
        <p:nvSpPr>
          <p:cNvPr id="54" name="TextBox 53">
            <a:extLst>
              <a:ext uri="{FF2B5EF4-FFF2-40B4-BE49-F238E27FC236}">
                <a16:creationId xmlns:a16="http://schemas.microsoft.com/office/drawing/2014/main" id="{CF74379B-312E-7C45-9EF7-894C512AE0E0}"/>
              </a:ext>
            </a:extLst>
          </p:cNvPr>
          <p:cNvSpPr txBox="1"/>
          <p:nvPr/>
        </p:nvSpPr>
        <p:spPr>
          <a:xfrm>
            <a:off x="5074241" y="25525872"/>
            <a:ext cx="1026672" cy="400110"/>
          </a:xfrm>
          <a:prstGeom prst="rect">
            <a:avLst/>
          </a:prstGeom>
          <a:noFill/>
        </p:spPr>
        <p:txBody>
          <a:bodyPr wrap="square" rtlCol="0">
            <a:spAutoFit/>
          </a:bodyPr>
          <a:lstStyle/>
          <a:p>
            <a:r>
              <a:rPr lang="en-US" sz="2000" dirty="0">
                <a:latin typeface="Avenir Medium" panose="02000503020000020003" pitchFamily="2" charset="0"/>
              </a:rPr>
              <a:t>versus</a:t>
            </a:r>
          </a:p>
        </p:txBody>
      </p:sp>
      <p:sp>
        <p:nvSpPr>
          <p:cNvPr id="55" name="TextBox 54">
            <a:extLst>
              <a:ext uri="{FF2B5EF4-FFF2-40B4-BE49-F238E27FC236}">
                <a16:creationId xmlns:a16="http://schemas.microsoft.com/office/drawing/2014/main" id="{89DB4067-8F9B-D04F-A7E4-74996B8CF9E7}"/>
              </a:ext>
            </a:extLst>
          </p:cNvPr>
          <p:cNvSpPr txBox="1"/>
          <p:nvPr/>
        </p:nvSpPr>
        <p:spPr>
          <a:xfrm>
            <a:off x="441353" y="24669471"/>
            <a:ext cx="4958768" cy="523220"/>
          </a:xfrm>
          <a:prstGeom prst="rect">
            <a:avLst/>
          </a:prstGeom>
          <a:noFill/>
        </p:spPr>
        <p:txBody>
          <a:bodyPr wrap="square" rtlCol="0">
            <a:spAutoFit/>
          </a:bodyPr>
          <a:lstStyle/>
          <a:p>
            <a:r>
              <a:rPr lang="en-US" sz="2800" dirty="0">
                <a:latin typeface="Avenir Book" panose="02000503020000020003" pitchFamily="2" charset="0"/>
              </a:rPr>
              <a:t>Categorical cross-entropy:</a:t>
            </a:r>
          </a:p>
        </p:txBody>
      </p:sp>
      <p:sp>
        <p:nvSpPr>
          <p:cNvPr id="66" name="TextBox 65">
            <a:extLst>
              <a:ext uri="{FF2B5EF4-FFF2-40B4-BE49-F238E27FC236}">
                <a16:creationId xmlns:a16="http://schemas.microsoft.com/office/drawing/2014/main" id="{ABBDCB94-8A50-2A46-98A4-338B96036FB2}"/>
              </a:ext>
            </a:extLst>
          </p:cNvPr>
          <p:cNvSpPr txBox="1"/>
          <p:nvPr/>
        </p:nvSpPr>
        <p:spPr>
          <a:xfrm>
            <a:off x="6590887" y="24669471"/>
            <a:ext cx="4958768" cy="523220"/>
          </a:xfrm>
          <a:prstGeom prst="rect">
            <a:avLst/>
          </a:prstGeom>
          <a:noFill/>
        </p:spPr>
        <p:txBody>
          <a:bodyPr wrap="square" rtlCol="0">
            <a:spAutoFit/>
          </a:bodyPr>
          <a:lstStyle/>
          <a:p>
            <a:r>
              <a:rPr lang="en-US" sz="2800" dirty="0">
                <a:latin typeface="Avenir Book" panose="02000503020000020003" pitchFamily="2" charset="0"/>
              </a:rPr>
              <a:t>Generalized Dice loss:</a:t>
            </a:r>
          </a:p>
        </p:txBody>
      </p:sp>
      <p:sp>
        <p:nvSpPr>
          <p:cNvPr id="56" name="TextBox 55">
            <a:extLst>
              <a:ext uri="{FF2B5EF4-FFF2-40B4-BE49-F238E27FC236}">
                <a16:creationId xmlns:a16="http://schemas.microsoft.com/office/drawing/2014/main" id="{B86DB209-4D5A-E04A-8F5D-A196501EB76F}"/>
              </a:ext>
            </a:extLst>
          </p:cNvPr>
          <p:cNvSpPr txBox="1"/>
          <p:nvPr/>
        </p:nvSpPr>
        <p:spPr>
          <a:xfrm>
            <a:off x="322002" y="26404808"/>
            <a:ext cx="9953198" cy="2523768"/>
          </a:xfrm>
          <a:prstGeom prst="rect">
            <a:avLst/>
          </a:prstGeom>
          <a:noFill/>
        </p:spPr>
        <p:txBody>
          <a:bodyPr wrap="square" rtlCol="0">
            <a:spAutoFit/>
          </a:bodyPr>
          <a:lstStyle/>
          <a:p>
            <a:pPr marL="914400" lvl="1" indent="-457200">
              <a:buFont typeface="Wingdings" pitchFamily="2" charset="2"/>
              <a:buChar char="Ø"/>
            </a:pPr>
            <a:r>
              <a:rPr lang="en-US" sz="2800" i="1" dirty="0">
                <a:latin typeface="Avenir Book" panose="02000503020000020003" pitchFamily="2" charset="0"/>
              </a:rPr>
              <a:t>n</a:t>
            </a:r>
            <a:r>
              <a:rPr lang="en-US" sz="2800" b="1" dirty="0">
                <a:latin typeface="Avenir Book" panose="02000503020000020003" pitchFamily="2" charset="0"/>
              </a:rPr>
              <a:t> </a:t>
            </a:r>
            <a:r>
              <a:rPr lang="en-US" sz="2800" dirty="0">
                <a:latin typeface="Avenir Book" panose="02000503020000020003" pitchFamily="2" charset="0"/>
              </a:rPr>
              <a:t>= pixel, c = class</a:t>
            </a:r>
          </a:p>
          <a:p>
            <a:pPr marL="914400" lvl="1" indent="-457200">
              <a:buFont typeface="Wingdings" pitchFamily="2" charset="2"/>
              <a:buChar char="Ø"/>
            </a:pPr>
            <a:r>
              <a:rPr lang="en-US" sz="2800" i="1" dirty="0" err="1">
                <a:latin typeface="Avenir Book" panose="02000503020000020003" pitchFamily="2" charset="0"/>
              </a:rPr>
              <a:t>y</a:t>
            </a:r>
            <a:r>
              <a:rPr lang="en-US" sz="2800" i="1" baseline="-25000" dirty="0" err="1">
                <a:latin typeface="Avenir Book" panose="02000503020000020003" pitchFamily="2" charset="0"/>
              </a:rPr>
              <a:t>n</a:t>
            </a:r>
            <a:r>
              <a:rPr lang="en-US" sz="2800" baseline="-25000" dirty="0" err="1">
                <a:latin typeface="Avenir Book" panose="02000503020000020003" pitchFamily="2" charset="0"/>
              </a:rPr>
              <a:t>,</a:t>
            </a:r>
            <a:r>
              <a:rPr lang="en-US" sz="2800" i="1" baseline="-25000" dirty="0" err="1">
                <a:latin typeface="Avenir Book" panose="02000503020000020003" pitchFamily="2" charset="0"/>
              </a:rPr>
              <a:t>c</a:t>
            </a:r>
            <a:r>
              <a:rPr lang="en-US" sz="2800" dirty="0">
                <a:latin typeface="Avenir Book" panose="02000503020000020003" pitchFamily="2" charset="0"/>
              </a:rPr>
              <a:t> = 1 if pixel </a:t>
            </a:r>
            <a:r>
              <a:rPr lang="en-US" sz="2800" i="1" dirty="0">
                <a:latin typeface="Avenir Book" panose="02000503020000020003" pitchFamily="2" charset="0"/>
              </a:rPr>
              <a:t>n</a:t>
            </a:r>
            <a:r>
              <a:rPr lang="en-US" sz="2800" b="1" i="1" dirty="0">
                <a:latin typeface="Avenir Book" panose="02000503020000020003" pitchFamily="2" charset="0"/>
              </a:rPr>
              <a:t> </a:t>
            </a:r>
            <a:r>
              <a:rPr lang="en-US" sz="2800" dirty="0">
                <a:latin typeface="Avenir Book" panose="02000503020000020003" pitchFamily="2" charset="0"/>
              </a:rPr>
              <a:t>belongs to class </a:t>
            </a:r>
            <a:r>
              <a:rPr lang="en-US" sz="2800" i="1" dirty="0">
                <a:latin typeface="Avenir Book" panose="02000503020000020003" pitchFamily="2" charset="0"/>
              </a:rPr>
              <a:t>c</a:t>
            </a:r>
            <a:r>
              <a:rPr lang="en-US" sz="2800" dirty="0">
                <a:latin typeface="Avenir Book" panose="02000503020000020003" pitchFamily="2" charset="0"/>
              </a:rPr>
              <a:t>, otherwise 0</a:t>
            </a:r>
          </a:p>
          <a:p>
            <a:pPr marL="914400" lvl="1" indent="-457200">
              <a:buFont typeface="Wingdings" pitchFamily="2" charset="2"/>
              <a:buChar char="Ø"/>
            </a:pPr>
            <a:r>
              <a:rPr lang="en-US" sz="2800" i="1" dirty="0" err="1">
                <a:latin typeface="Avenir Book" panose="02000503020000020003" pitchFamily="2" charset="0"/>
              </a:rPr>
              <a:t>p</a:t>
            </a:r>
            <a:r>
              <a:rPr lang="en-US" sz="2800" i="1" baseline="-25000" dirty="0" err="1">
                <a:latin typeface="Avenir Book" panose="02000503020000020003" pitchFamily="2" charset="0"/>
              </a:rPr>
              <a:t>n</a:t>
            </a:r>
            <a:r>
              <a:rPr lang="en-US" sz="2800" baseline="-25000" dirty="0" err="1">
                <a:latin typeface="Avenir Book" panose="02000503020000020003" pitchFamily="2" charset="0"/>
              </a:rPr>
              <a:t>,</a:t>
            </a:r>
            <a:r>
              <a:rPr lang="en-US" sz="2800" i="1" baseline="-25000" dirty="0" err="1">
                <a:latin typeface="Avenir Book" panose="02000503020000020003" pitchFamily="2" charset="0"/>
              </a:rPr>
              <a:t>c</a:t>
            </a:r>
            <a:r>
              <a:rPr lang="en-US" sz="2800" dirty="0">
                <a:latin typeface="Avenir Book" panose="02000503020000020003" pitchFamily="2" charset="0"/>
              </a:rPr>
              <a:t> = probability that pixel </a:t>
            </a:r>
            <a:r>
              <a:rPr lang="en-US" sz="2800" i="1" dirty="0">
                <a:latin typeface="Avenir Book" panose="02000503020000020003" pitchFamily="2" charset="0"/>
              </a:rPr>
              <a:t>n</a:t>
            </a:r>
            <a:r>
              <a:rPr lang="en-US" sz="2800" b="1" i="1" dirty="0">
                <a:latin typeface="Avenir Book" panose="02000503020000020003" pitchFamily="2" charset="0"/>
              </a:rPr>
              <a:t> </a:t>
            </a:r>
            <a:r>
              <a:rPr lang="en-US" sz="2800" dirty="0">
                <a:latin typeface="Avenir Book" panose="02000503020000020003" pitchFamily="2" charset="0"/>
              </a:rPr>
              <a:t>belongs to class </a:t>
            </a:r>
            <a:r>
              <a:rPr lang="en-US" sz="2800" i="1" dirty="0">
                <a:latin typeface="Avenir Book" panose="02000503020000020003" pitchFamily="2" charset="0"/>
              </a:rPr>
              <a:t>c</a:t>
            </a:r>
          </a:p>
          <a:p>
            <a:pPr marL="914400" lvl="1" indent="-457200">
              <a:buFont typeface="Wingdings" pitchFamily="2" charset="2"/>
              <a:buChar char="Ø"/>
            </a:pPr>
            <a:r>
              <a:rPr lang="en-US" sz="2800" i="1" dirty="0" err="1">
                <a:latin typeface="Avenir Book" panose="02000503020000020003" pitchFamily="2" charset="0"/>
              </a:rPr>
              <a:t>w</a:t>
            </a:r>
            <a:r>
              <a:rPr lang="en-US" sz="2800" i="1" baseline="-25000" dirty="0" err="1">
                <a:latin typeface="Avenir Book" panose="02000503020000020003" pitchFamily="2" charset="0"/>
              </a:rPr>
              <a:t>n</a:t>
            </a:r>
            <a:r>
              <a:rPr lang="en-US" sz="2800" dirty="0">
                <a:latin typeface="Avenir Book" panose="02000503020000020003" pitchFamily="2" charset="0"/>
              </a:rPr>
              <a:t> = pre-computed “weight” of pixel </a:t>
            </a:r>
            <a:r>
              <a:rPr lang="en-US" sz="2800" i="1" dirty="0">
                <a:latin typeface="Avenir Book" panose="02000503020000020003" pitchFamily="2" charset="0"/>
              </a:rPr>
              <a:t>n</a:t>
            </a:r>
          </a:p>
          <a:p>
            <a:pPr marL="1371600" lvl="2" indent="-457200">
              <a:buFontTx/>
              <a:buChar char="-"/>
            </a:pPr>
            <a:r>
              <a:rPr lang="en-US" sz="2800" dirty="0">
                <a:latin typeface="Avenir Book" panose="02000503020000020003" pitchFamily="2" charset="0"/>
              </a:rPr>
              <a:t>1 if unweighted</a:t>
            </a:r>
          </a:p>
          <a:p>
            <a:endParaRPr lang="en-US" dirty="0"/>
          </a:p>
        </p:txBody>
      </p:sp>
      <p:sp>
        <p:nvSpPr>
          <p:cNvPr id="52" name="Rectangle 51">
            <a:extLst>
              <a:ext uri="{FF2B5EF4-FFF2-40B4-BE49-F238E27FC236}">
                <a16:creationId xmlns:a16="http://schemas.microsoft.com/office/drawing/2014/main" id="{B62D3F4E-8AB3-224D-A77F-307D3785954C}"/>
              </a:ext>
            </a:extLst>
          </p:cNvPr>
          <p:cNvSpPr/>
          <p:nvPr/>
        </p:nvSpPr>
        <p:spPr>
          <a:xfrm>
            <a:off x="11142258" y="3818020"/>
            <a:ext cx="14077763" cy="882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04800" tIns="533400" rIns="304800" rtlCol="0" anchor="t" anchorCtr="0"/>
          <a:lstStyle/>
          <a:p>
            <a:pPr>
              <a:spcAft>
                <a:spcPts val="1000"/>
              </a:spcAft>
            </a:pPr>
            <a:endParaRPr lang="en-US" sz="4000" dirty="0">
              <a:solidFill>
                <a:schemeClr val="tx1"/>
              </a:solidFill>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B8857A53-82C2-684A-9D8F-8A0618C3FA90}"/>
              </a:ext>
            </a:extLst>
          </p:cNvPr>
          <p:cNvPicPr>
            <a:picLocks noChangeAspect="1"/>
          </p:cNvPicPr>
          <p:nvPr/>
        </p:nvPicPr>
        <p:blipFill rotWithShape="1">
          <a:blip r:embed="rId12">
            <a:extLst>
              <a:ext uri="{28A0092B-C50C-407E-A947-70E740481C1C}">
                <a14:useLocalDpi xmlns:a14="http://schemas.microsoft.com/office/drawing/2010/main" val="0"/>
              </a:ext>
            </a:extLst>
          </a:blip>
          <a:srcRect l="40861" t="40834" r="38064" b="55374"/>
          <a:stretch/>
        </p:blipFill>
        <p:spPr>
          <a:xfrm>
            <a:off x="347009" y="25168674"/>
            <a:ext cx="4542461" cy="1156716"/>
          </a:xfrm>
          <a:prstGeom prst="rect">
            <a:avLst/>
          </a:prstGeom>
        </p:spPr>
      </p:pic>
      <p:pic>
        <p:nvPicPr>
          <p:cNvPr id="24" name="Picture 23">
            <a:extLst>
              <a:ext uri="{FF2B5EF4-FFF2-40B4-BE49-F238E27FC236}">
                <a16:creationId xmlns:a16="http://schemas.microsoft.com/office/drawing/2014/main" id="{4C33F2A9-7301-2145-B828-927654EE8081}"/>
              </a:ext>
            </a:extLst>
          </p:cNvPr>
          <p:cNvPicPr>
            <a:picLocks noChangeAspect="1"/>
          </p:cNvPicPr>
          <p:nvPr/>
        </p:nvPicPr>
        <p:blipFill rotWithShape="1">
          <a:blip r:embed="rId12">
            <a:extLst>
              <a:ext uri="{28A0092B-C50C-407E-A947-70E740481C1C}">
                <a14:useLocalDpi xmlns:a14="http://schemas.microsoft.com/office/drawing/2010/main" val="0"/>
              </a:ext>
            </a:extLst>
          </a:blip>
          <a:srcRect l="38521" t="46129" r="36499" b="48172"/>
          <a:stretch/>
        </p:blipFill>
        <p:spPr>
          <a:xfrm>
            <a:off x="5842591" y="24904605"/>
            <a:ext cx="5321354" cy="1717918"/>
          </a:xfrm>
          <a:prstGeom prst="rect">
            <a:avLst/>
          </a:prstGeom>
        </p:spPr>
      </p:pic>
      <p:graphicFrame>
        <p:nvGraphicFramePr>
          <p:cNvPr id="60" name="Table 59">
            <a:extLst>
              <a:ext uri="{FF2B5EF4-FFF2-40B4-BE49-F238E27FC236}">
                <a16:creationId xmlns:a16="http://schemas.microsoft.com/office/drawing/2014/main" id="{1F3A2E99-30F6-E245-8661-709003C68729}"/>
              </a:ext>
            </a:extLst>
          </p:cNvPr>
          <p:cNvGraphicFramePr>
            <a:graphicFrameLocks noGrp="1"/>
          </p:cNvGraphicFramePr>
          <p:nvPr>
            <p:extLst>
              <p:ext uri="{D42A27DB-BD31-4B8C-83A1-F6EECF244321}">
                <p14:modId xmlns:p14="http://schemas.microsoft.com/office/powerpoint/2010/main" val="2046485623"/>
              </p:ext>
            </p:extLst>
          </p:nvPr>
        </p:nvGraphicFramePr>
        <p:xfrm>
          <a:off x="25807700" y="7839416"/>
          <a:ext cx="4376420" cy="6436880"/>
        </p:xfrm>
        <a:graphic>
          <a:graphicData uri="http://schemas.openxmlformats.org/drawingml/2006/table">
            <a:tbl>
              <a:tblPr firstRow="1" bandRow="1">
                <a:tableStyleId>{9D7B26C5-4107-4FEC-AEDC-1716B250A1EF}</a:tableStyleId>
              </a:tblPr>
              <a:tblGrid>
                <a:gridCol w="2264380">
                  <a:extLst>
                    <a:ext uri="{9D8B030D-6E8A-4147-A177-3AD203B41FA5}">
                      <a16:colId xmlns:a16="http://schemas.microsoft.com/office/drawing/2014/main" val="4268593230"/>
                    </a:ext>
                  </a:extLst>
                </a:gridCol>
                <a:gridCol w="2112040">
                  <a:extLst>
                    <a:ext uri="{9D8B030D-6E8A-4147-A177-3AD203B41FA5}">
                      <a16:colId xmlns:a16="http://schemas.microsoft.com/office/drawing/2014/main" val="2185151773"/>
                    </a:ext>
                  </a:extLst>
                </a:gridCol>
              </a:tblGrid>
              <a:tr h="464550">
                <a:tc>
                  <a:txBody>
                    <a:bodyPr/>
                    <a:lstStyle/>
                    <a:p>
                      <a:pPr algn="ctr" fontAlgn="b"/>
                      <a:r>
                        <a:rPr lang="en-US" sz="2800" b="0" i="0" u="none" strike="noStrike" dirty="0">
                          <a:effectLst/>
                          <a:latin typeface="Avenir Medium" panose="02000503020000020003" pitchFamily="2" charset="0"/>
                        </a:rPr>
                        <a:t>Loss Function</a:t>
                      </a:r>
                      <a:endParaRPr lang="en-US" sz="2800" b="0" i="0" u="none" strike="noStrike" dirty="0">
                        <a:solidFill>
                          <a:srgbClr val="000000"/>
                        </a:solidFill>
                        <a:effectLst/>
                        <a:latin typeface="Avenir Medium" panose="02000503020000020003" pitchFamily="2" charset="0"/>
                      </a:endParaRPr>
                    </a:p>
                  </a:txBody>
                  <a:tcPr marL="9525" marR="9525" marT="9525" marB="0" anchor="b"/>
                </a:tc>
                <a:tc>
                  <a:txBody>
                    <a:bodyPr/>
                    <a:lstStyle/>
                    <a:p>
                      <a:pPr algn="ctr" fontAlgn="b"/>
                      <a:r>
                        <a:rPr lang="en-US" sz="2800" b="0" i="0" u="none" strike="noStrike" dirty="0">
                          <a:effectLst/>
                          <a:latin typeface="Avenir Medium" panose="02000503020000020003" pitchFamily="2" charset="0"/>
                        </a:rPr>
                        <a:t>Dice</a:t>
                      </a:r>
                      <a:endParaRPr lang="en-US" sz="2800" b="0" i="0" u="none" strike="noStrike" dirty="0">
                        <a:solidFill>
                          <a:srgbClr val="000000"/>
                        </a:solidFill>
                        <a:effectLst/>
                        <a:latin typeface="Avenir Medium" panose="02000503020000020003" pitchFamily="2" charset="0"/>
                      </a:endParaRPr>
                    </a:p>
                  </a:txBody>
                  <a:tcPr marL="9525" marR="9525" marT="9525" marB="0" anchor="b"/>
                </a:tc>
                <a:extLst>
                  <a:ext uri="{0D108BD9-81ED-4DB2-BD59-A6C34878D82A}">
                    <a16:rowId xmlns:a16="http://schemas.microsoft.com/office/drawing/2014/main" val="3644022264"/>
                  </a:ext>
                </a:extLst>
              </a:tr>
              <a:tr h="426595">
                <a:tc>
                  <a:txBody>
                    <a:bodyPr/>
                    <a:lstStyle/>
                    <a:p>
                      <a:pPr algn="l" fontAlgn="b"/>
                      <a:r>
                        <a:rPr lang="en-US" sz="2400" u="none" strike="noStrike" dirty="0">
                          <a:effectLst/>
                          <a:latin typeface="Avenir Book" panose="02000503020000020003" pitchFamily="2" charset="0"/>
                        </a:rPr>
                        <a:t>w2-cce*</a:t>
                      </a:r>
                      <a:endParaRPr lang="en-US" sz="2400" b="0" i="0" u="none" strike="noStrike" dirty="0">
                        <a:solidFill>
                          <a:srgbClr val="000000"/>
                        </a:solidFill>
                        <a:effectLst/>
                        <a:latin typeface="Avenir Book" panose="02000503020000020003" pitchFamily="2" charset="0"/>
                      </a:endParaRPr>
                    </a:p>
                  </a:txBody>
                  <a:tcPr marL="9525" marR="9525" marT="9525" marB="0" anchor="b"/>
                </a:tc>
                <a:tc>
                  <a:txBody>
                    <a:bodyPr/>
                    <a:lstStyle/>
                    <a:p>
                      <a:pPr algn="ctr" fontAlgn="b"/>
                      <a:r>
                        <a:rPr lang="en-US" sz="2400" u="none" strike="noStrike" dirty="0">
                          <a:effectLst/>
                          <a:latin typeface="Avenir Book" panose="02000503020000020003" pitchFamily="2" charset="0"/>
                        </a:rPr>
                        <a:t>0.832</a:t>
                      </a:r>
                      <a:endParaRPr lang="en-US" sz="2400" b="0" i="0" u="none" strike="noStrike" dirty="0">
                        <a:solidFill>
                          <a:srgbClr val="000000"/>
                        </a:solidFill>
                        <a:effectLst/>
                        <a:latin typeface="Avenir Book" panose="02000503020000020003" pitchFamily="2" charset="0"/>
                      </a:endParaRPr>
                    </a:p>
                  </a:txBody>
                  <a:tcPr marL="9525" marR="9525" marT="9525" marB="0" anchor="b"/>
                </a:tc>
                <a:extLst>
                  <a:ext uri="{0D108BD9-81ED-4DB2-BD59-A6C34878D82A}">
                    <a16:rowId xmlns:a16="http://schemas.microsoft.com/office/drawing/2014/main" val="3527022337"/>
                  </a:ext>
                </a:extLst>
              </a:tr>
              <a:tr h="426595">
                <a:tc>
                  <a:txBody>
                    <a:bodyPr/>
                    <a:lstStyle/>
                    <a:p>
                      <a:pPr algn="l" fontAlgn="b"/>
                      <a:r>
                        <a:rPr lang="en-US" sz="2400" u="none" strike="noStrike" dirty="0">
                          <a:effectLst/>
                          <a:latin typeface="Avenir Book" panose="02000503020000020003" pitchFamily="2" charset="0"/>
                        </a:rPr>
                        <a:t>w3-cce*</a:t>
                      </a:r>
                      <a:endParaRPr lang="en-US" sz="2400" b="0" i="0" u="none" strike="noStrike" dirty="0">
                        <a:solidFill>
                          <a:srgbClr val="000000"/>
                        </a:solidFill>
                        <a:effectLst/>
                        <a:latin typeface="Avenir Book" panose="02000503020000020003" pitchFamily="2" charset="0"/>
                      </a:endParaRPr>
                    </a:p>
                  </a:txBody>
                  <a:tcPr marL="9525" marR="9525" marT="9525" marB="0" anchor="b"/>
                </a:tc>
                <a:tc>
                  <a:txBody>
                    <a:bodyPr/>
                    <a:lstStyle/>
                    <a:p>
                      <a:pPr algn="ctr" fontAlgn="b"/>
                      <a:r>
                        <a:rPr lang="en-US" sz="2400" u="none" strike="noStrike" dirty="0">
                          <a:effectLst/>
                          <a:latin typeface="Avenir Book" panose="02000503020000020003" pitchFamily="2" charset="0"/>
                        </a:rPr>
                        <a:t>0.83</a:t>
                      </a:r>
                      <a:endParaRPr lang="en-US" sz="2400" b="0" i="0" u="none" strike="noStrike" dirty="0">
                        <a:solidFill>
                          <a:srgbClr val="000000"/>
                        </a:solidFill>
                        <a:effectLst/>
                        <a:latin typeface="Avenir Book" panose="02000503020000020003" pitchFamily="2" charset="0"/>
                      </a:endParaRPr>
                    </a:p>
                  </a:txBody>
                  <a:tcPr marL="9525" marR="9525" marT="9525" marB="0" anchor="b"/>
                </a:tc>
                <a:extLst>
                  <a:ext uri="{0D108BD9-81ED-4DB2-BD59-A6C34878D82A}">
                    <a16:rowId xmlns:a16="http://schemas.microsoft.com/office/drawing/2014/main" val="2689482254"/>
                  </a:ext>
                </a:extLst>
              </a:tr>
              <a:tr h="426595">
                <a:tc>
                  <a:txBody>
                    <a:bodyPr/>
                    <a:lstStyle/>
                    <a:p>
                      <a:pPr algn="l" fontAlgn="b"/>
                      <a:r>
                        <a:rPr lang="en-US" sz="2400" u="none" strike="noStrike" dirty="0">
                          <a:effectLst/>
                          <a:latin typeface="Avenir Book" panose="02000503020000020003" pitchFamily="2" charset="0"/>
                        </a:rPr>
                        <a:t>w1-cce*</a:t>
                      </a:r>
                      <a:endParaRPr lang="en-US" sz="2400" b="0" i="0" u="none" strike="noStrike" dirty="0">
                        <a:solidFill>
                          <a:srgbClr val="000000"/>
                        </a:solidFill>
                        <a:effectLst/>
                        <a:latin typeface="Avenir Book" panose="02000503020000020003" pitchFamily="2" charset="0"/>
                      </a:endParaRPr>
                    </a:p>
                  </a:txBody>
                  <a:tcPr marL="9525" marR="9525" marT="9525" marB="0" anchor="b"/>
                </a:tc>
                <a:tc>
                  <a:txBody>
                    <a:bodyPr/>
                    <a:lstStyle/>
                    <a:p>
                      <a:pPr algn="ctr" fontAlgn="b"/>
                      <a:r>
                        <a:rPr lang="en-US" sz="2400" u="none" strike="noStrike" dirty="0">
                          <a:effectLst/>
                          <a:latin typeface="Avenir Book" panose="02000503020000020003" pitchFamily="2" charset="0"/>
                        </a:rPr>
                        <a:t>0.829</a:t>
                      </a:r>
                      <a:endParaRPr lang="en-US" sz="2400" b="0" i="0" u="none" strike="noStrike" dirty="0">
                        <a:solidFill>
                          <a:srgbClr val="000000"/>
                        </a:solidFill>
                        <a:effectLst/>
                        <a:latin typeface="Avenir Book" panose="02000503020000020003" pitchFamily="2" charset="0"/>
                      </a:endParaRPr>
                    </a:p>
                  </a:txBody>
                  <a:tcPr marL="9525" marR="9525" marT="9525" marB="0" anchor="b"/>
                </a:tc>
                <a:extLst>
                  <a:ext uri="{0D108BD9-81ED-4DB2-BD59-A6C34878D82A}">
                    <a16:rowId xmlns:a16="http://schemas.microsoft.com/office/drawing/2014/main" val="1625043790"/>
                  </a:ext>
                </a:extLst>
              </a:tr>
              <a:tr h="426595">
                <a:tc>
                  <a:txBody>
                    <a:bodyPr/>
                    <a:lstStyle/>
                    <a:p>
                      <a:pPr algn="l" fontAlgn="b"/>
                      <a:r>
                        <a:rPr lang="en-US" sz="2400" u="none" strike="noStrike" dirty="0" err="1">
                          <a:effectLst/>
                          <a:latin typeface="Avenir Book" panose="02000503020000020003" pitchFamily="2" charset="0"/>
                        </a:rPr>
                        <a:t>cce</a:t>
                      </a:r>
                      <a:r>
                        <a:rPr lang="en-US" sz="2400" u="none" strike="noStrike" dirty="0">
                          <a:effectLst/>
                          <a:latin typeface="Avenir Book" panose="02000503020000020003" pitchFamily="2" charset="0"/>
                        </a:rPr>
                        <a:t> + </a:t>
                      </a:r>
                      <a:r>
                        <a:rPr lang="en-US" sz="2400" u="none" strike="noStrike" dirty="0" err="1">
                          <a:effectLst/>
                          <a:latin typeface="Avenir Book" panose="02000503020000020003" pitchFamily="2" charset="0"/>
                        </a:rPr>
                        <a:t>gdl</a:t>
                      </a:r>
                      <a:r>
                        <a:rPr lang="en-US" sz="2400" u="none" strike="noStrike" dirty="0">
                          <a:effectLst/>
                          <a:latin typeface="Avenir Book" panose="02000503020000020003" pitchFamily="2" charset="0"/>
                        </a:rPr>
                        <a:t>*</a:t>
                      </a:r>
                      <a:endParaRPr lang="en-US" sz="2400" b="0" i="0" u="none" strike="noStrike" dirty="0">
                        <a:solidFill>
                          <a:srgbClr val="000000"/>
                        </a:solidFill>
                        <a:effectLst/>
                        <a:latin typeface="Avenir Book" panose="02000503020000020003" pitchFamily="2" charset="0"/>
                      </a:endParaRPr>
                    </a:p>
                  </a:txBody>
                  <a:tcPr marL="9525" marR="9525" marT="9525" marB="0" anchor="b"/>
                </a:tc>
                <a:tc>
                  <a:txBody>
                    <a:bodyPr/>
                    <a:lstStyle/>
                    <a:p>
                      <a:pPr algn="ctr" fontAlgn="b"/>
                      <a:r>
                        <a:rPr lang="en-US" sz="2400" u="none" strike="noStrike" dirty="0">
                          <a:effectLst/>
                          <a:latin typeface="Avenir Book" panose="02000503020000020003" pitchFamily="2" charset="0"/>
                        </a:rPr>
                        <a:t>0.828</a:t>
                      </a:r>
                      <a:endParaRPr lang="en-US" sz="2400" b="0" i="0" u="none" strike="noStrike" dirty="0">
                        <a:solidFill>
                          <a:srgbClr val="000000"/>
                        </a:solidFill>
                        <a:effectLst/>
                        <a:latin typeface="Avenir Book" panose="02000503020000020003" pitchFamily="2" charset="0"/>
                      </a:endParaRPr>
                    </a:p>
                  </a:txBody>
                  <a:tcPr marL="9525" marR="9525" marT="9525" marB="0" anchor="b"/>
                </a:tc>
                <a:extLst>
                  <a:ext uri="{0D108BD9-81ED-4DB2-BD59-A6C34878D82A}">
                    <a16:rowId xmlns:a16="http://schemas.microsoft.com/office/drawing/2014/main" val="3704806439"/>
                  </a:ext>
                </a:extLst>
              </a:tr>
              <a:tr h="426595">
                <a:tc>
                  <a:txBody>
                    <a:bodyPr/>
                    <a:lstStyle/>
                    <a:p>
                      <a:pPr algn="l" fontAlgn="b"/>
                      <a:r>
                        <a:rPr lang="en-US" sz="2400" u="none" strike="noStrike" dirty="0" err="1">
                          <a:effectLst/>
                          <a:latin typeface="Avenir Book" panose="02000503020000020003" pitchFamily="2" charset="0"/>
                        </a:rPr>
                        <a:t>cce</a:t>
                      </a:r>
                      <a:r>
                        <a:rPr lang="en-US" sz="2400" u="none" strike="noStrike" dirty="0">
                          <a:effectLst/>
                          <a:latin typeface="Avenir Book" panose="02000503020000020003" pitchFamily="2" charset="0"/>
                        </a:rPr>
                        <a:t>*</a:t>
                      </a:r>
                      <a:endParaRPr lang="en-US" sz="2400" b="0" i="0" u="none" strike="noStrike" dirty="0">
                        <a:solidFill>
                          <a:srgbClr val="000000"/>
                        </a:solidFill>
                        <a:effectLst/>
                        <a:latin typeface="Avenir Book" panose="02000503020000020003" pitchFamily="2" charset="0"/>
                      </a:endParaRPr>
                    </a:p>
                  </a:txBody>
                  <a:tcPr marL="9525" marR="9525" marT="9525" marB="0" anchor="b"/>
                </a:tc>
                <a:tc>
                  <a:txBody>
                    <a:bodyPr/>
                    <a:lstStyle/>
                    <a:p>
                      <a:pPr algn="ctr" fontAlgn="b"/>
                      <a:r>
                        <a:rPr lang="en-US" sz="2400" u="none" strike="noStrike" dirty="0">
                          <a:effectLst/>
                          <a:latin typeface="Avenir Book" panose="02000503020000020003" pitchFamily="2" charset="0"/>
                        </a:rPr>
                        <a:t>0.828</a:t>
                      </a:r>
                      <a:endParaRPr lang="en-US" sz="2400" b="0" i="0" u="none" strike="noStrike" dirty="0">
                        <a:solidFill>
                          <a:srgbClr val="000000"/>
                        </a:solidFill>
                        <a:effectLst/>
                        <a:latin typeface="Avenir Book" panose="02000503020000020003" pitchFamily="2" charset="0"/>
                      </a:endParaRPr>
                    </a:p>
                  </a:txBody>
                  <a:tcPr marL="9525" marR="9525" marT="9525" marB="0" anchor="b"/>
                </a:tc>
                <a:extLst>
                  <a:ext uri="{0D108BD9-81ED-4DB2-BD59-A6C34878D82A}">
                    <a16:rowId xmlns:a16="http://schemas.microsoft.com/office/drawing/2014/main" val="2321513008"/>
                  </a:ext>
                </a:extLst>
              </a:tr>
              <a:tr h="426595">
                <a:tc>
                  <a:txBody>
                    <a:bodyPr/>
                    <a:lstStyle/>
                    <a:p>
                      <a:pPr algn="l" fontAlgn="b"/>
                      <a:r>
                        <a:rPr lang="en-US" sz="2400" u="none" strike="noStrike" dirty="0">
                          <a:effectLst/>
                          <a:latin typeface="Avenir Book" panose="02000503020000020003" pitchFamily="2" charset="0"/>
                        </a:rPr>
                        <a:t>w2-cce</a:t>
                      </a:r>
                      <a:endParaRPr lang="en-US" sz="2400" b="0" i="0" u="none" strike="noStrike" dirty="0">
                        <a:solidFill>
                          <a:srgbClr val="000000"/>
                        </a:solidFill>
                        <a:effectLst/>
                        <a:latin typeface="Avenir Book" panose="02000503020000020003" pitchFamily="2" charset="0"/>
                      </a:endParaRPr>
                    </a:p>
                  </a:txBody>
                  <a:tcPr marL="9525" marR="9525" marT="9525" marB="0" anchor="b"/>
                </a:tc>
                <a:tc>
                  <a:txBody>
                    <a:bodyPr/>
                    <a:lstStyle/>
                    <a:p>
                      <a:pPr algn="ctr" fontAlgn="b"/>
                      <a:r>
                        <a:rPr lang="en-US" sz="2400" u="none" strike="noStrike" dirty="0">
                          <a:effectLst/>
                          <a:latin typeface="Avenir Book" panose="02000503020000020003" pitchFamily="2" charset="0"/>
                        </a:rPr>
                        <a:t>0.825</a:t>
                      </a:r>
                      <a:endParaRPr lang="en-US" sz="2400" b="0" i="0" u="none" strike="noStrike" dirty="0">
                        <a:solidFill>
                          <a:srgbClr val="000000"/>
                        </a:solidFill>
                        <a:effectLst/>
                        <a:latin typeface="Avenir Book" panose="02000503020000020003" pitchFamily="2" charset="0"/>
                      </a:endParaRPr>
                    </a:p>
                  </a:txBody>
                  <a:tcPr marL="9525" marR="9525" marT="9525" marB="0" anchor="b"/>
                </a:tc>
                <a:extLst>
                  <a:ext uri="{0D108BD9-81ED-4DB2-BD59-A6C34878D82A}">
                    <a16:rowId xmlns:a16="http://schemas.microsoft.com/office/drawing/2014/main" val="714652544"/>
                  </a:ext>
                </a:extLst>
              </a:tr>
              <a:tr h="426595">
                <a:tc>
                  <a:txBody>
                    <a:bodyPr/>
                    <a:lstStyle/>
                    <a:p>
                      <a:pPr algn="l" fontAlgn="b"/>
                      <a:r>
                        <a:rPr lang="en-US" sz="2400" u="none" strike="noStrike" dirty="0" err="1">
                          <a:effectLst/>
                          <a:latin typeface="Avenir Book" panose="02000503020000020003" pitchFamily="2" charset="0"/>
                        </a:rPr>
                        <a:t>cce</a:t>
                      </a:r>
                      <a:r>
                        <a:rPr lang="en-US" sz="2400" u="none" strike="noStrike" dirty="0">
                          <a:effectLst/>
                          <a:latin typeface="Avenir Book" panose="02000503020000020003" pitchFamily="2" charset="0"/>
                        </a:rPr>
                        <a:t> + </a:t>
                      </a:r>
                      <a:r>
                        <a:rPr lang="en-US" sz="2400" u="none" strike="noStrike" dirty="0" err="1">
                          <a:effectLst/>
                          <a:latin typeface="Avenir Book" panose="02000503020000020003" pitchFamily="2" charset="0"/>
                        </a:rPr>
                        <a:t>gdl</a:t>
                      </a:r>
                      <a:endParaRPr lang="en-US" sz="2400" b="0" i="0" u="none" strike="noStrike" dirty="0">
                        <a:solidFill>
                          <a:srgbClr val="000000"/>
                        </a:solidFill>
                        <a:effectLst/>
                        <a:latin typeface="Avenir Book" panose="02000503020000020003" pitchFamily="2" charset="0"/>
                      </a:endParaRPr>
                    </a:p>
                  </a:txBody>
                  <a:tcPr marL="9525" marR="9525" marT="9525" marB="0" anchor="b"/>
                </a:tc>
                <a:tc>
                  <a:txBody>
                    <a:bodyPr/>
                    <a:lstStyle/>
                    <a:p>
                      <a:pPr algn="ctr" fontAlgn="b"/>
                      <a:r>
                        <a:rPr lang="en-US" sz="2400" u="none" strike="noStrike" dirty="0">
                          <a:effectLst/>
                          <a:latin typeface="Avenir Book" panose="02000503020000020003" pitchFamily="2" charset="0"/>
                        </a:rPr>
                        <a:t>0.821</a:t>
                      </a:r>
                      <a:endParaRPr lang="en-US" sz="2400" b="0" i="0" u="none" strike="noStrike" dirty="0">
                        <a:solidFill>
                          <a:srgbClr val="000000"/>
                        </a:solidFill>
                        <a:effectLst/>
                        <a:latin typeface="Avenir Book" panose="02000503020000020003" pitchFamily="2" charset="0"/>
                      </a:endParaRPr>
                    </a:p>
                  </a:txBody>
                  <a:tcPr marL="9525" marR="9525" marT="9525" marB="0" anchor="b"/>
                </a:tc>
                <a:extLst>
                  <a:ext uri="{0D108BD9-81ED-4DB2-BD59-A6C34878D82A}">
                    <a16:rowId xmlns:a16="http://schemas.microsoft.com/office/drawing/2014/main" val="3928944053"/>
                  </a:ext>
                </a:extLst>
              </a:tr>
              <a:tr h="426595">
                <a:tc>
                  <a:txBody>
                    <a:bodyPr/>
                    <a:lstStyle/>
                    <a:p>
                      <a:pPr algn="l" fontAlgn="b"/>
                      <a:r>
                        <a:rPr lang="en-US" sz="2400" u="none" strike="noStrike" dirty="0">
                          <a:effectLst/>
                          <a:latin typeface="Avenir Book" panose="02000503020000020003" pitchFamily="2" charset="0"/>
                        </a:rPr>
                        <a:t>w3-cce</a:t>
                      </a:r>
                      <a:endParaRPr lang="en-US" sz="2400" b="0" i="0" u="none" strike="noStrike" dirty="0">
                        <a:solidFill>
                          <a:srgbClr val="000000"/>
                        </a:solidFill>
                        <a:effectLst/>
                        <a:latin typeface="Avenir Book" panose="02000503020000020003" pitchFamily="2" charset="0"/>
                      </a:endParaRPr>
                    </a:p>
                  </a:txBody>
                  <a:tcPr marL="9525" marR="9525" marT="9525" marB="0" anchor="b"/>
                </a:tc>
                <a:tc>
                  <a:txBody>
                    <a:bodyPr/>
                    <a:lstStyle/>
                    <a:p>
                      <a:pPr algn="ctr" fontAlgn="b"/>
                      <a:r>
                        <a:rPr lang="en-US" sz="2400" u="none" strike="noStrike" dirty="0">
                          <a:effectLst/>
                          <a:latin typeface="Avenir Book" panose="02000503020000020003" pitchFamily="2" charset="0"/>
                        </a:rPr>
                        <a:t>0.82</a:t>
                      </a:r>
                      <a:endParaRPr lang="en-US" sz="2400" b="0" i="0" u="none" strike="noStrike" dirty="0">
                        <a:solidFill>
                          <a:srgbClr val="000000"/>
                        </a:solidFill>
                        <a:effectLst/>
                        <a:latin typeface="Avenir Book" panose="02000503020000020003" pitchFamily="2" charset="0"/>
                      </a:endParaRPr>
                    </a:p>
                  </a:txBody>
                  <a:tcPr marL="9525" marR="9525" marT="9525" marB="0" anchor="b"/>
                </a:tc>
                <a:extLst>
                  <a:ext uri="{0D108BD9-81ED-4DB2-BD59-A6C34878D82A}">
                    <a16:rowId xmlns:a16="http://schemas.microsoft.com/office/drawing/2014/main" val="2931700504"/>
                  </a:ext>
                </a:extLst>
              </a:tr>
              <a:tr h="426595">
                <a:tc>
                  <a:txBody>
                    <a:bodyPr/>
                    <a:lstStyle/>
                    <a:p>
                      <a:pPr algn="l" fontAlgn="b"/>
                      <a:r>
                        <a:rPr lang="en-US" sz="2400" u="none" strike="noStrike" dirty="0" err="1">
                          <a:effectLst/>
                          <a:latin typeface="Avenir Book" panose="02000503020000020003" pitchFamily="2" charset="0"/>
                        </a:rPr>
                        <a:t>cce</a:t>
                      </a:r>
                      <a:endParaRPr lang="en-US" sz="2400" b="0" i="0" u="none" strike="noStrike" dirty="0">
                        <a:solidFill>
                          <a:srgbClr val="000000"/>
                        </a:solidFill>
                        <a:effectLst/>
                        <a:latin typeface="Avenir Book" panose="02000503020000020003" pitchFamily="2" charset="0"/>
                      </a:endParaRPr>
                    </a:p>
                  </a:txBody>
                  <a:tcPr marL="9525" marR="9525" marT="9525" marB="0" anchor="b"/>
                </a:tc>
                <a:tc>
                  <a:txBody>
                    <a:bodyPr/>
                    <a:lstStyle/>
                    <a:p>
                      <a:pPr algn="ctr" fontAlgn="b"/>
                      <a:r>
                        <a:rPr lang="en-US" sz="2400" u="none" strike="noStrike" dirty="0">
                          <a:effectLst/>
                          <a:latin typeface="Avenir Book" panose="02000503020000020003" pitchFamily="2" charset="0"/>
                        </a:rPr>
                        <a:t>0.815</a:t>
                      </a:r>
                      <a:endParaRPr lang="en-US" sz="2400" b="0" i="0" u="none" strike="noStrike" dirty="0">
                        <a:solidFill>
                          <a:srgbClr val="000000"/>
                        </a:solidFill>
                        <a:effectLst/>
                        <a:latin typeface="Avenir Book" panose="02000503020000020003" pitchFamily="2" charset="0"/>
                      </a:endParaRPr>
                    </a:p>
                  </a:txBody>
                  <a:tcPr marL="9525" marR="9525" marT="9525" marB="0" anchor="b"/>
                </a:tc>
                <a:extLst>
                  <a:ext uri="{0D108BD9-81ED-4DB2-BD59-A6C34878D82A}">
                    <a16:rowId xmlns:a16="http://schemas.microsoft.com/office/drawing/2014/main" val="572092117"/>
                  </a:ext>
                </a:extLst>
              </a:tr>
              <a:tr h="426595">
                <a:tc>
                  <a:txBody>
                    <a:bodyPr/>
                    <a:lstStyle/>
                    <a:p>
                      <a:pPr algn="l" fontAlgn="b"/>
                      <a:r>
                        <a:rPr lang="en-US" sz="2400" u="none" strike="noStrike" dirty="0">
                          <a:effectLst/>
                          <a:latin typeface="Avenir Book" panose="02000503020000020003" pitchFamily="2" charset="0"/>
                        </a:rPr>
                        <a:t>w1-cce</a:t>
                      </a:r>
                      <a:endParaRPr lang="en-US" sz="2400" b="0" i="0" u="none" strike="noStrike" dirty="0">
                        <a:solidFill>
                          <a:srgbClr val="000000"/>
                        </a:solidFill>
                        <a:effectLst/>
                        <a:latin typeface="Avenir Book" panose="02000503020000020003" pitchFamily="2" charset="0"/>
                      </a:endParaRPr>
                    </a:p>
                  </a:txBody>
                  <a:tcPr marL="9525" marR="9525" marT="9525" marB="0" anchor="b"/>
                </a:tc>
                <a:tc>
                  <a:txBody>
                    <a:bodyPr/>
                    <a:lstStyle/>
                    <a:p>
                      <a:pPr algn="ctr" fontAlgn="b"/>
                      <a:r>
                        <a:rPr lang="en-US" sz="2400" u="none" strike="noStrike" dirty="0">
                          <a:effectLst/>
                          <a:latin typeface="Avenir Book" panose="02000503020000020003" pitchFamily="2" charset="0"/>
                        </a:rPr>
                        <a:t>0.814</a:t>
                      </a:r>
                      <a:endParaRPr lang="en-US" sz="2400" b="0" i="0" u="none" strike="noStrike" dirty="0">
                        <a:solidFill>
                          <a:srgbClr val="000000"/>
                        </a:solidFill>
                        <a:effectLst/>
                        <a:latin typeface="Avenir Book" panose="02000503020000020003" pitchFamily="2" charset="0"/>
                      </a:endParaRPr>
                    </a:p>
                  </a:txBody>
                  <a:tcPr marL="9525" marR="9525" marT="9525" marB="0" anchor="b"/>
                </a:tc>
                <a:extLst>
                  <a:ext uri="{0D108BD9-81ED-4DB2-BD59-A6C34878D82A}">
                    <a16:rowId xmlns:a16="http://schemas.microsoft.com/office/drawing/2014/main" val="3816366531"/>
                  </a:ext>
                </a:extLst>
              </a:tr>
              <a:tr h="426595">
                <a:tc>
                  <a:txBody>
                    <a:bodyPr/>
                    <a:lstStyle/>
                    <a:p>
                      <a:pPr algn="l" fontAlgn="b"/>
                      <a:r>
                        <a:rPr lang="en-US" sz="2400" u="none" strike="noStrike" dirty="0">
                          <a:effectLst/>
                          <a:latin typeface="Avenir Book" panose="02000503020000020003" pitchFamily="2" charset="0"/>
                        </a:rPr>
                        <a:t>w3-gdl</a:t>
                      </a:r>
                      <a:endParaRPr lang="en-US" sz="2400" b="0" i="0" u="none" strike="noStrike" dirty="0">
                        <a:solidFill>
                          <a:srgbClr val="000000"/>
                        </a:solidFill>
                        <a:effectLst/>
                        <a:latin typeface="Avenir Book" panose="02000503020000020003" pitchFamily="2" charset="0"/>
                      </a:endParaRPr>
                    </a:p>
                  </a:txBody>
                  <a:tcPr marL="9525" marR="9525" marT="9525" marB="0" anchor="b"/>
                </a:tc>
                <a:tc>
                  <a:txBody>
                    <a:bodyPr/>
                    <a:lstStyle/>
                    <a:p>
                      <a:pPr algn="ctr" fontAlgn="b"/>
                      <a:r>
                        <a:rPr lang="en-US" sz="2400" u="none" strike="noStrike" dirty="0">
                          <a:effectLst/>
                          <a:latin typeface="Avenir Book" panose="02000503020000020003" pitchFamily="2" charset="0"/>
                        </a:rPr>
                        <a:t>0.788</a:t>
                      </a:r>
                      <a:endParaRPr lang="en-US" sz="2400" b="0" i="0" u="none" strike="noStrike" dirty="0">
                        <a:solidFill>
                          <a:srgbClr val="000000"/>
                        </a:solidFill>
                        <a:effectLst/>
                        <a:latin typeface="Avenir Book" panose="02000503020000020003" pitchFamily="2" charset="0"/>
                      </a:endParaRPr>
                    </a:p>
                  </a:txBody>
                  <a:tcPr marL="9525" marR="9525" marT="9525" marB="0" anchor="b"/>
                </a:tc>
                <a:extLst>
                  <a:ext uri="{0D108BD9-81ED-4DB2-BD59-A6C34878D82A}">
                    <a16:rowId xmlns:a16="http://schemas.microsoft.com/office/drawing/2014/main" val="2456669941"/>
                  </a:ext>
                </a:extLst>
              </a:tr>
              <a:tr h="426595">
                <a:tc>
                  <a:txBody>
                    <a:bodyPr/>
                    <a:lstStyle/>
                    <a:p>
                      <a:pPr algn="l" fontAlgn="b"/>
                      <a:r>
                        <a:rPr lang="en-US" sz="2400" u="none" strike="noStrike" dirty="0">
                          <a:effectLst/>
                          <a:latin typeface="Avenir Book" panose="02000503020000020003" pitchFamily="2" charset="0"/>
                        </a:rPr>
                        <a:t>w1-gdl</a:t>
                      </a:r>
                      <a:endParaRPr lang="en-US" sz="2400" b="0" i="0" u="none" strike="noStrike" dirty="0">
                        <a:solidFill>
                          <a:srgbClr val="000000"/>
                        </a:solidFill>
                        <a:effectLst/>
                        <a:latin typeface="Avenir Book" panose="02000503020000020003" pitchFamily="2" charset="0"/>
                      </a:endParaRPr>
                    </a:p>
                  </a:txBody>
                  <a:tcPr marL="9525" marR="9525" marT="9525" marB="0" anchor="b"/>
                </a:tc>
                <a:tc>
                  <a:txBody>
                    <a:bodyPr/>
                    <a:lstStyle/>
                    <a:p>
                      <a:pPr algn="ctr" fontAlgn="b"/>
                      <a:r>
                        <a:rPr lang="en-US" sz="2400" u="none" strike="noStrike" dirty="0">
                          <a:effectLst/>
                          <a:latin typeface="Avenir Book" panose="02000503020000020003" pitchFamily="2" charset="0"/>
                        </a:rPr>
                        <a:t>0.787</a:t>
                      </a:r>
                      <a:endParaRPr lang="en-US" sz="2400" b="0" i="0" u="none" strike="noStrike" dirty="0">
                        <a:solidFill>
                          <a:srgbClr val="000000"/>
                        </a:solidFill>
                        <a:effectLst/>
                        <a:latin typeface="Avenir Book" panose="02000503020000020003" pitchFamily="2" charset="0"/>
                      </a:endParaRPr>
                    </a:p>
                  </a:txBody>
                  <a:tcPr marL="9525" marR="9525" marT="9525" marB="0" anchor="b"/>
                </a:tc>
                <a:extLst>
                  <a:ext uri="{0D108BD9-81ED-4DB2-BD59-A6C34878D82A}">
                    <a16:rowId xmlns:a16="http://schemas.microsoft.com/office/drawing/2014/main" val="761133943"/>
                  </a:ext>
                </a:extLst>
              </a:tr>
              <a:tr h="426595">
                <a:tc>
                  <a:txBody>
                    <a:bodyPr/>
                    <a:lstStyle/>
                    <a:p>
                      <a:pPr algn="l" fontAlgn="b"/>
                      <a:r>
                        <a:rPr lang="en-US" sz="2400" u="none" strike="noStrike" dirty="0" err="1">
                          <a:effectLst/>
                          <a:latin typeface="Avenir Book" panose="02000503020000020003" pitchFamily="2" charset="0"/>
                        </a:rPr>
                        <a:t>gdl</a:t>
                      </a:r>
                      <a:endParaRPr lang="en-US" sz="2400" b="0" i="0" u="none" strike="noStrike" dirty="0">
                        <a:solidFill>
                          <a:srgbClr val="000000"/>
                        </a:solidFill>
                        <a:effectLst/>
                        <a:latin typeface="Avenir Book" panose="02000503020000020003" pitchFamily="2" charset="0"/>
                      </a:endParaRPr>
                    </a:p>
                  </a:txBody>
                  <a:tcPr marL="9525" marR="9525" marT="9525" marB="0" anchor="b"/>
                </a:tc>
                <a:tc>
                  <a:txBody>
                    <a:bodyPr/>
                    <a:lstStyle/>
                    <a:p>
                      <a:pPr algn="ctr" fontAlgn="b"/>
                      <a:r>
                        <a:rPr lang="en-US" sz="2400" u="none" strike="noStrike" dirty="0">
                          <a:effectLst/>
                          <a:latin typeface="Avenir Book" panose="02000503020000020003" pitchFamily="2" charset="0"/>
                        </a:rPr>
                        <a:t>0.784</a:t>
                      </a:r>
                      <a:endParaRPr lang="en-US" sz="2400" b="0" i="0" u="none" strike="noStrike" dirty="0">
                        <a:solidFill>
                          <a:srgbClr val="000000"/>
                        </a:solidFill>
                        <a:effectLst/>
                        <a:latin typeface="Avenir Book" panose="02000503020000020003" pitchFamily="2" charset="0"/>
                      </a:endParaRPr>
                    </a:p>
                  </a:txBody>
                  <a:tcPr marL="9525" marR="9525" marT="9525" marB="0" anchor="b"/>
                </a:tc>
                <a:extLst>
                  <a:ext uri="{0D108BD9-81ED-4DB2-BD59-A6C34878D82A}">
                    <a16:rowId xmlns:a16="http://schemas.microsoft.com/office/drawing/2014/main" val="1761439227"/>
                  </a:ext>
                </a:extLst>
              </a:tr>
              <a:tr h="426595">
                <a:tc>
                  <a:txBody>
                    <a:bodyPr/>
                    <a:lstStyle/>
                    <a:p>
                      <a:pPr algn="l" fontAlgn="b"/>
                      <a:r>
                        <a:rPr lang="en-US" sz="2400" u="none" strike="noStrike" dirty="0">
                          <a:effectLst/>
                          <a:latin typeface="Avenir Book" panose="02000503020000020003" pitchFamily="2" charset="0"/>
                        </a:rPr>
                        <a:t>w2-gdl</a:t>
                      </a:r>
                      <a:endParaRPr lang="en-US" sz="2400" b="0" i="0" u="none" strike="noStrike" dirty="0">
                        <a:solidFill>
                          <a:srgbClr val="000000"/>
                        </a:solidFill>
                        <a:effectLst/>
                        <a:latin typeface="Avenir Book" panose="02000503020000020003" pitchFamily="2" charset="0"/>
                      </a:endParaRPr>
                    </a:p>
                  </a:txBody>
                  <a:tcPr marL="9525" marR="9525" marT="9525" marB="0" anchor="b"/>
                </a:tc>
                <a:tc>
                  <a:txBody>
                    <a:bodyPr/>
                    <a:lstStyle/>
                    <a:p>
                      <a:pPr algn="ctr" fontAlgn="b"/>
                      <a:r>
                        <a:rPr lang="en-US" sz="2400" u="none" strike="noStrike" dirty="0">
                          <a:effectLst/>
                          <a:latin typeface="Avenir Book" panose="02000503020000020003" pitchFamily="2" charset="0"/>
                        </a:rPr>
                        <a:t>0.783</a:t>
                      </a:r>
                      <a:endParaRPr lang="en-US" sz="2400" b="0" i="0" u="none" strike="noStrike" dirty="0">
                        <a:solidFill>
                          <a:srgbClr val="000000"/>
                        </a:solidFill>
                        <a:effectLst/>
                        <a:latin typeface="Avenir Book" panose="02000503020000020003" pitchFamily="2" charset="0"/>
                      </a:endParaRPr>
                    </a:p>
                  </a:txBody>
                  <a:tcPr marL="9525" marR="9525" marT="9525" marB="0" anchor="b"/>
                </a:tc>
                <a:extLst>
                  <a:ext uri="{0D108BD9-81ED-4DB2-BD59-A6C34878D82A}">
                    <a16:rowId xmlns:a16="http://schemas.microsoft.com/office/drawing/2014/main" val="1088205792"/>
                  </a:ext>
                </a:extLst>
              </a:tr>
            </a:tbl>
          </a:graphicData>
        </a:graphic>
      </p:graphicFrame>
      <p:pic>
        <p:nvPicPr>
          <p:cNvPr id="63" name="Graphic 62">
            <a:extLst>
              <a:ext uri="{FF2B5EF4-FFF2-40B4-BE49-F238E27FC236}">
                <a16:creationId xmlns:a16="http://schemas.microsoft.com/office/drawing/2014/main" id="{FA089CFC-9731-E640-9C6C-03FEB4820FA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3339378" y="25595871"/>
            <a:ext cx="3396024" cy="3396024"/>
          </a:xfrm>
          <a:prstGeom prst="rect">
            <a:avLst/>
          </a:prstGeom>
        </p:spPr>
      </p:pic>
      <p:sp>
        <p:nvSpPr>
          <p:cNvPr id="6" name="TextBox 5">
            <a:extLst>
              <a:ext uri="{FF2B5EF4-FFF2-40B4-BE49-F238E27FC236}">
                <a16:creationId xmlns:a16="http://schemas.microsoft.com/office/drawing/2014/main" id="{5801C74E-F4DE-874D-A9B8-7E85D7F3773C}"/>
              </a:ext>
            </a:extLst>
          </p:cNvPr>
          <p:cNvSpPr txBox="1"/>
          <p:nvPr/>
        </p:nvSpPr>
        <p:spPr>
          <a:xfrm>
            <a:off x="8235963" y="15846090"/>
            <a:ext cx="284582" cy="400110"/>
          </a:xfrm>
          <a:prstGeom prst="rect">
            <a:avLst/>
          </a:prstGeom>
          <a:solidFill>
            <a:schemeClr val="bg1"/>
          </a:solidFill>
        </p:spPr>
        <p:txBody>
          <a:bodyPr wrap="square" rtlCol="0" anchor="b">
            <a:spAutoFit/>
          </a:bodyPr>
          <a:lstStyle/>
          <a:p>
            <a:r>
              <a:rPr lang="en-US" sz="2000" dirty="0">
                <a:solidFill>
                  <a:srgbClr val="FF0000"/>
                </a:solidFill>
                <a:latin typeface="Avenir Book" panose="02000503020000020003" pitchFamily="2" charset="0"/>
              </a:rPr>
              <a:t>8</a:t>
            </a:r>
          </a:p>
        </p:txBody>
      </p:sp>
      <p:pic>
        <p:nvPicPr>
          <p:cNvPr id="12" name="Graphic 11">
            <a:extLst>
              <a:ext uri="{FF2B5EF4-FFF2-40B4-BE49-F238E27FC236}">
                <a16:creationId xmlns:a16="http://schemas.microsoft.com/office/drawing/2014/main" id="{A6FC3449-943D-7545-BC11-4BD1B38D0E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286280" y="7740655"/>
            <a:ext cx="6003969" cy="6611965"/>
          </a:xfrm>
          <a:prstGeom prst="rect">
            <a:avLst/>
          </a:prstGeom>
        </p:spPr>
      </p:pic>
      <p:pic>
        <p:nvPicPr>
          <p:cNvPr id="18" name="Picture 17">
            <a:extLst>
              <a:ext uri="{FF2B5EF4-FFF2-40B4-BE49-F238E27FC236}">
                <a16:creationId xmlns:a16="http://schemas.microsoft.com/office/drawing/2014/main" id="{961EDB18-4EA2-4944-AE80-EB534D88117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477642" y="12640342"/>
            <a:ext cx="11503263" cy="4322767"/>
          </a:xfrm>
          <a:prstGeom prst="rect">
            <a:avLst/>
          </a:prstGeom>
        </p:spPr>
      </p:pic>
      <p:pic>
        <p:nvPicPr>
          <p:cNvPr id="27" name="Picture 26">
            <a:extLst>
              <a:ext uri="{FF2B5EF4-FFF2-40B4-BE49-F238E27FC236}">
                <a16:creationId xmlns:a16="http://schemas.microsoft.com/office/drawing/2014/main" id="{9C6C6359-DE17-6D4D-B1CD-74950CBB5608}"/>
              </a:ext>
            </a:extLst>
          </p:cNvPr>
          <p:cNvPicPr>
            <a:picLocks noChangeAspect="1"/>
          </p:cNvPicPr>
          <p:nvPr/>
        </p:nvPicPr>
        <p:blipFill rotWithShape="1">
          <a:blip r:embed="rId18">
            <a:extLst>
              <a:ext uri="{28A0092B-C50C-407E-A947-70E740481C1C}">
                <a14:useLocalDpi xmlns:a14="http://schemas.microsoft.com/office/drawing/2010/main" val="0"/>
              </a:ext>
            </a:extLst>
          </a:blip>
          <a:srcRect t="7464"/>
          <a:stretch/>
        </p:blipFill>
        <p:spPr>
          <a:xfrm>
            <a:off x="12488181" y="20701068"/>
            <a:ext cx="11503262" cy="4000126"/>
          </a:xfrm>
          <a:prstGeom prst="rect">
            <a:avLst/>
          </a:prstGeom>
        </p:spPr>
      </p:pic>
      <p:pic>
        <p:nvPicPr>
          <p:cNvPr id="32" name="Picture 31">
            <a:extLst>
              <a:ext uri="{FF2B5EF4-FFF2-40B4-BE49-F238E27FC236}">
                <a16:creationId xmlns:a16="http://schemas.microsoft.com/office/drawing/2014/main" id="{BA0F4F39-3F19-0541-992B-F8481E724B0E}"/>
              </a:ext>
            </a:extLst>
          </p:cNvPr>
          <p:cNvPicPr>
            <a:picLocks noChangeAspect="1"/>
          </p:cNvPicPr>
          <p:nvPr/>
        </p:nvPicPr>
        <p:blipFill rotWithShape="1">
          <a:blip r:embed="rId19">
            <a:extLst>
              <a:ext uri="{28A0092B-C50C-407E-A947-70E740481C1C}">
                <a14:useLocalDpi xmlns:a14="http://schemas.microsoft.com/office/drawing/2010/main" val="0"/>
              </a:ext>
            </a:extLst>
          </a:blip>
          <a:srcRect t="7464"/>
          <a:stretch/>
        </p:blipFill>
        <p:spPr>
          <a:xfrm>
            <a:off x="12488181" y="16890548"/>
            <a:ext cx="11503263" cy="4000126"/>
          </a:xfrm>
          <a:prstGeom prst="rect">
            <a:avLst/>
          </a:prstGeom>
        </p:spPr>
      </p:pic>
    </p:spTree>
    <p:extLst>
      <p:ext uri="{BB962C8B-B14F-4D97-AF65-F5344CB8AC3E}">
        <p14:creationId xmlns:p14="http://schemas.microsoft.com/office/powerpoint/2010/main" val="12638565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5576</TotalTime>
  <Words>528</Words>
  <Application>Microsoft Macintosh PowerPoint</Application>
  <PresentationFormat>Custom</PresentationFormat>
  <Paragraphs>79</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Arial</vt:lpstr>
      <vt:lpstr>Avenir Black</vt:lpstr>
      <vt:lpstr>Avenir Book</vt:lpstr>
      <vt:lpstr>Avenir Medium</vt:lpstr>
      <vt:lpstr>Calibri</vt:lpstr>
      <vt:lpstr>Calibri Light</vt:lpstr>
      <vt:lpstr>Cambria Math</vt:lpstr>
      <vt:lpstr>Wingdings</vt:lpstr>
      <vt:lpstr>Office Theme</vt:lpstr>
      <vt:lpstr>Deep neural networks can automatically find regions of the chest in pediatric radiographs.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Morrison</dc:creator>
  <cp:lastModifiedBy>Gregory Holste</cp:lastModifiedBy>
  <cp:revision>319</cp:revision>
  <cp:lastPrinted>2019-07-20T17:19:05Z</cp:lastPrinted>
  <dcterms:created xsi:type="dcterms:W3CDTF">2018-09-16T19:13:41Z</dcterms:created>
  <dcterms:modified xsi:type="dcterms:W3CDTF">2019-10-08T20:56:56Z</dcterms:modified>
</cp:coreProperties>
</file>